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1" r:id="rId1"/>
    <p:sldMasterId id="2147483684" r:id="rId2"/>
  </p:sldMasterIdLst>
  <p:notesMasterIdLst>
    <p:notesMasterId r:id="rId21"/>
  </p:notesMasterIdLst>
  <p:sldIdLst>
    <p:sldId id="256" r:id="rId3"/>
    <p:sldId id="257" r:id="rId4"/>
    <p:sldId id="258" r:id="rId5"/>
    <p:sldId id="275" r:id="rId6"/>
    <p:sldId id="277" r:id="rId7"/>
    <p:sldId id="273" r:id="rId8"/>
    <p:sldId id="259" r:id="rId9"/>
    <p:sldId id="260" r:id="rId10"/>
    <p:sldId id="261" r:id="rId11"/>
    <p:sldId id="263" r:id="rId12"/>
    <p:sldId id="264" r:id="rId13"/>
    <p:sldId id="266" r:id="rId14"/>
    <p:sldId id="267" r:id="rId15"/>
    <p:sldId id="269" r:id="rId16"/>
    <p:sldId id="270" r:id="rId17"/>
    <p:sldId id="276" r:id="rId18"/>
    <p:sldId id="278" r:id="rId19"/>
    <p:sldId id="279" r:id="rId20"/>
  </p:sldIdLst>
  <p:sldSz cx="9144000" cy="6858000" type="screen4x3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CRISTAN LLOBET, Jordi" initials="SL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4B"/>
    <a:srgbClr val="12054B"/>
    <a:srgbClr val="070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7257" autoAdjust="0"/>
  </p:normalViewPr>
  <p:slideViewPr>
    <p:cSldViewPr>
      <p:cViewPr varScale="1">
        <p:scale>
          <a:sx n="110" d="100"/>
          <a:sy n="110" d="100"/>
        </p:scale>
        <p:origin x="103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22T11:57:43.412" idx="1">
    <p:pos x="1811" y="1908"/>
    <p:text>Why 2 nurses???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57619359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11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487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270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14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067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035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468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endParaRPr lang="en-GB" baseline="0" dirty="0"/>
          </a:p>
        </p:txBody>
      </p:sp>
    </p:spTree>
    <p:extLst>
      <p:ext uri="{BB962C8B-B14F-4D97-AF65-F5344CB8AC3E}">
        <p14:creationId xmlns:p14="http://schemas.microsoft.com/office/powerpoint/2010/main" val="300021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741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8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21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70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2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478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076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068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294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45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528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675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00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344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406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608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48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34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3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4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4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7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7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5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D90EE-77EB-47DC-B936-CC32D8EEB2DC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0F704-410D-4EC3-9FE5-20870431F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77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comments" Target="../comments/commen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35496" y="4728050"/>
            <a:ext cx="7847409" cy="1077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spcBef>
                <a:spcPts val="700"/>
              </a:spcBef>
              <a:defRPr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fr-FR" sz="3200" b="1" dirty="0">
                <a:solidFill>
                  <a:srgbClr val="002060"/>
                </a:solidFill>
              </a:rPr>
              <a:t>B6.3 Transport par </a:t>
            </a:r>
            <a:r>
              <a:rPr sz="3200" b="1" dirty="0">
                <a:solidFill>
                  <a:srgbClr val="002060"/>
                </a:solidFill>
              </a:rPr>
              <a:t>ambulance d'un </a:t>
            </a:r>
            <a:r>
              <a:rPr sz="3200" b="1" dirty="0" err="1">
                <a:solidFill>
                  <a:srgbClr val="002060"/>
                </a:solidFill>
              </a:rPr>
              <a:t>cas</a:t>
            </a:r>
            <a:r>
              <a:rPr sz="3200" b="1" dirty="0">
                <a:solidFill>
                  <a:srgbClr val="002060"/>
                </a:solidFill>
              </a:rPr>
              <a:t> suspect de </a:t>
            </a:r>
            <a:r>
              <a:rPr sz="3200" b="1" dirty="0" err="1">
                <a:solidFill>
                  <a:srgbClr val="002060"/>
                </a:solidFill>
              </a:rPr>
              <a:t>maladie</a:t>
            </a:r>
            <a:r>
              <a:rPr sz="3200" b="1" dirty="0">
                <a:solidFill>
                  <a:srgbClr val="002060"/>
                </a:solidFill>
              </a:rPr>
              <a:t> à virus Ebola</a:t>
            </a:r>
            <a:r>
              <a:rPr lang="it-IT" sz="3200" b="1" dirty="0">
                <a:solidFill>
                  <a:srgbClr val="002060"/>
                </a:solidFill>
              </a:rPr>
              <a:t> (MVE)</a:t>
            </a:r>
            <a:endParaRPr sz="3200" b="1" dirty="0">
              <a:solidFill>
                <a:srgbClr val="002060"/>
              </a:solidFill>
            </a:endParaRPr>
          </a:p>
        </p:txBody>
      </p:sp>
      <p:sp>
        <p:nvSpPr>
          <p:cNvPr id="97" name="Shape 97"/>
          <p:cNvSpPr/>
          <p:nvPr/>
        </p:nvSpPr>
        <p:spPr>
          <a:xfrm>
            <a:off x="2300062" y="291756"/>
            <a:ext cx="6664426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it-IT" sz="3600" b="1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Formation des</a:t>
            </a:r>
          </a:p>
          <a:p>
            <a:pPr lvl="0" algn="r"/>
            <a:r>
              <a:rPr lang="it-IT"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É</a:t>
            </a:r>
            <a:r>
              <a:rPr sz="36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quipes</a:t>
            </a:r>
            <a:r>
              <a:rPr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d'</a:t>
            </a:r>
            <a:r>
              <a:rPr lang="fr-FR"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sz="3600" b="1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ntervention</a:t>
            </a:r>
            <a:r>
              <a:rPr lang="it-IT"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Rapide</a:t>
            </a:r>
            <a:endParaRPr sz="3600" b="1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17B9E1-7A9A-4106-9B0E-600A1B9E266D}"/>
              </a:ext>
            </a:extLst>
          </p:cNvPr>
          <p:cNvSpPr txBox="1"/>
          <p:nvPr/>
        </p:nvSpPr>
        <p:spPr>
          <a:xfrm>
            <a:off x="35496" y="6505599"/>
            <a:ext cx="1810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avril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993903" y="980728"/>
            <a:ext cx="2736304" cy="5040561"/>
            <a:chOff x="5993903" y="980728"/>
            <a:chExt cx="2736304" cy="5040561"/>
          </a:xfrm>
        </p:grpSpPr>
        <p:pic>
          <p:nvPicPr>
            <p:cNvPr id="137" name="image13.jpeg" descr="D:\Desktop\Ambulance\IMG_1857.JPG"/>
            <p:cNvPicPr/>
            <p:nvPr/>
          </p:nvPicPr>
          <p:blipFill>
            <a:blip r:embed="rId3" cstate="print">
              <a:extLst/>
            </a:blip>
            <a:srcRect t="7289"/>
            <a:stretch>
              <a:fillRect/>
            </a:stretch>
          </p:blipFill>
          <p:spPr>
            <a:xfrm rot="5400000">
              <a:off x="6096709" y="877922"/>
              <a:ext cx="2530692" cy="2736304"/>
            </a:xfrm>
            <a:prstGeom prst="rect">
              <a:avLst/>
            </a:prstGeom>
            <a:ln w="19050">
              <a:solidFill>
                <a:srgbClr val="7F7F7F"/>
              </a:solidFill>
            </a:ln>
          </p:spPr>
        </p:pic>
        <p:pic>
          <p:nvPicPr>
            <p:cNvPr id="138" name="image14.jpeg" descr="D:\Desktop\Ambulance\IMG_1858.JPG"/>
            <p:cNvPicPr/>
            <p:nvPr/>
          </p:nvPicPr>
          <p:blipFill>
            <a:blip r:embed="rId4" cstate="print">
              <a:extLst/>
            </a:blip>
            <a:srcRect b="11112"/>
            <a:stretch>
              <a:fillRect/>
            </a:stretch>
          </p:blipFill>
          <p:spPr>
            <a:xfrm rot="5400000">
              <a:off x="6203426" y="3507509"/>
              <a:ext cx="2304257" cy="2723304"/>
            </a:xfrm>
            <a:prstGeom prst="rect">
              <a:avLst/>
            </a:prstGeom>
            <a:ln w="19050">
              <a:solidFill>
                <a:srgbClr val="7F7F7F"/>
              </a:solidFill>
            </a:ln>
          </p:spPr>
        </p:pic>
      </p:grpSp>
      <p:sp>
        <p:nvSpPr>
          <p:cNvPr id="139" name="Shape 139"/>
          <p:cNvSpPr/>
          <p:nvPr/>
        </p:nvSpPr>
        <p:spPr>
          <a:xfrm>
            <a:off x="324874" y="1256559"/>
            <a:ext cx="5328591" cy="4708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fr-FR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infirmier</a:t>
            </a:r>
            <a:r>
              <a:rPr lang="fr-FR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équipé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en EPI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complet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aider</a:t>
            </a:r>
            <a:r>
              <a:rPr lang="fr-FR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patient à 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monter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dans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l'ambul</a:t>
            </a:r>
            <a:r>
              <a:rPr lang="fr-FR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nce</a:t>
            </a:r>
            <a:r>
              <a:rPr lang="fr-FR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L’infirmier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équipé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en EPI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complet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restera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avec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à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l’arrière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véhicule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 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peut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déplacer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seul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celui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-ci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transporté en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brancard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par les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brancardiers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équipés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en EPI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complet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/>
            <a:endParaRPr lang="es-ES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Coordinateur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veillera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à ce que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cette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étape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réalise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sans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incident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transmettra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aux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ambulanciers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fiche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d’identification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d’investigation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du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/>
            <a:endParaRPr lang="fr-FR" sz="16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sz="16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Les </a:t>
            </a:r>
            <a:r>
              <a:rPr lang="it-IT" sz="16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EPI </a:t>
            </a:r>
            <a:r>
              <a:rPr sz="16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doivent</a:t>
            </a:r>
            <a:r>
              <a:rPr sz="16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être portés par les infirmiers lorsque ceux-ci portent assistance au patient</a:t>
            </a:r>
          </a:p>
        </p:txBody>
      </p:sp>
      <p:sp>
        <p:nvSpPr>
          <p:cNvPr id="140" name="Shape 140"/>
          <p:cNvSpPr/>
          <p:nvPr/>
        </p:nvSpPr>
        <p:spPr>
          <a:xfrm>
            <a:off x="0" y="-18256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4. </a:t>
            </a:r>
            <a:r>
              <a:rPr lang="es-ES" sz="2800" b="1" dirty="0" err="1">
                <a:solidFill>
                  <a:srgbClr val="002060"/>
                </a:solidFill>
              </a:rPr>
              <a:t>Enlèvement</a:t>
            </a:r>
            <a:r>
              <a:rPr lang="es-ES" sz="2800" b="1" dirty="0">
                <a:solidFill>
                  <a:srgbClr val="002060"/>
                </a:solidFill>
              </a:rPr>
              <a:t> du</a:t>
            </a:r>
            <a:r>
              <a:rPr sz="2800" b="1" dirty="0">
                <a:solidFill>
                  <a:srgbClr val="002060"/>
                </a:solidFill>
              </a:rPr>
              <a:t> cas suspects de </a:t>
            </a:r>
            <a:r>
              <a:rPr lang="es-ES" sz="2800" b="1" dirty="0">
                <a:solidFill>
                  <a:srgbClr val="002060"/>
                </a:solidFill>
              </a:rPr>
              <a:t>MVE</a:t>
            </a:r>
            <a:endParaRPr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7791" y="-27384"/>
            <a:ext cx="9136209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5. </a:t>
            </a:r>
            <a:r>
              <a:rPr lang="es-ES" sz="2800" b="1" dirty="0" err="1">
                <a:solidFill>
                  <a:srgbClr val="002060"/>
                </a:solidFill>
              </a:rPr>
              <a:t>Désinfection</a:t>
            </a:r>
            <a:r>
              <a:rPr lang="es-ES" sz="2800" b="1" dirty="0">
                <a:solidFill>
                  <a:srgbClr val="002060"/>
                </a:solidFill>
              </a:rPr>
              <a:t> et </a:t>
            </a:r>
            <a:r>
              <a:rPr lang="es-ES" sz="2800" b="1" dirty="0" err="1">
                <a:solidFill>
                  <a:srgbClr val="002060"/>
                </a:solidFill>
              </a:rPr>
              <a:t>retrait</a:t>
            </a:r>
            <a:r>
              <a:rPr lang="es-ES"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 err="1">
                <a:solidFill>
                  <a:srgbClr val="002060"/>
                </a:solidFill>
              </a:rPr>
              <a:t>l’EPI</a:t>
            </a:r>
            <a:r>
              <a:rPr lang="es-ES"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 err="1">
                <a:solidFill>
                  <a:srgbClr val="002060"/>
                </a:solidFill>
              </a:rPr>
              <a:t>l’équipe</a:t>
            </a:r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d’ambulance</a:t>
            </a:r>
            <a:r>
              <a:rPr lang="es-ES" sz="2800" b="1" dirty="0">
                <a:solidFill>
                  <a:srgbClr val="002060"/>
                </a:solidFill>
              </a:rPr>
              <a:t> (</a:t>
            </a:r>
            <a:r>
              <a:rPr lang="es-ES" sz="2800" b="1" dirty="0" err="1">
                <a:solidFill>
                  <a:srgbClr val="002060"/>
                </a:solidFill>
              </a:rPr>
              <a:t>sauf</a:t>
            </a:r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infirmier</a:t>
            </a:r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qui</a:t>
            </a:r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accompagne</a:t>
            </a:r>
            <a:r>
              <a:rPr lang="es-ES" sz="2800" b="1" dirty="0">
                <a:solidFill>
                  <a:srgbClr val="002060"/>
                </a:solidFill>
              </a:rPr>
              <a:t> le </a:t>
            </a:r>
            <a:r>
              <a:rPr lang="es-ES" sz="2800" b="1" dirty="0" err="1">
                <a:solidFill>
                  <a:srgbClr val="002060"/>
                </a:solidFill>
              </a:rPr>
              <a:t>patient</a:t>
            </a:r>
            <a:r>
              <a:rPr lang="es-ES" sz="2800" b="1" dirty="0">
                <a:solidFill>
                  <a:srgbClr val="002060"/>
                </a:solidFill>
              </a:rPr>
              <a:t>)</a:t>
            </a:r>
            <a:endParaRPr sz="2800" b="1" dirty="0">
              <a:solidFill>
                <a:srgbClr val="002060"/>
              </a:solidFill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179512" y="1215269"/>
            <a:ext cx="2895600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/>
            <a:endParaRPr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/>
            <a:r>
              <a:rPr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48" name="Shape 148"/>
          <p:cNvSpPr/>
          <p:nvPr/>
        </p:nvSpPr>
        <p:spPr>
          <a:xfrm>
            <a:off x="62270" y="1026612"/>
            <a:ext cx="4221697" cy="2062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Cette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étape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sera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guidée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réalisée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par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</a:t>
            </a:r>
            <a:r>
              <a:rPr lang="en-US" sz="16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hygiéniste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lang="en-US" sz="1600" b="1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NB: </a:t>
            </a:r>
            <a:r>
              <a:rPr lang="en-US" sz="1600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 pas </a:t>
            </a:r>
            <a:r>
              <a:rPr lang="en-US" sz="1600" i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d’EIR</a:t>
            </a:r>
            <a:r>
              <a:rPr lang="en-US" sz="1600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600" i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</a:t>
            </a:r>
            <a:r>
              <a:rPr lang="en-US" sz="1600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sera </a:t>
            </a:r>
            <a:r>
              <a:rPr lang="en-US" sz="1600" i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l’hygiéniste</a:t>
            </a:r>
            <a:r>
              <a:rPr lang="en-US" sz="1600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i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n-US" sz="1600" i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lvl="0"/>
            <a:endParaRPr lang="en-US" sz="16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Coordinateur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supervisera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l’ensemble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cette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étape</a:t>
            </a: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6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55"/>
          <p:cNvSpPr/>
          <p:nvPr/>
        </p:nvSpPr>
        <p:spPr>
          <a:xfrm>
            <a:off x="4312228" y="995449"/>
            <a:ext cx="4831772" cy="5016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</a:defRPr>
            </a:pP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Utiliser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une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compresse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imbibée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de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solution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chlorée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à 0,5%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pour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essuyer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les EPI.</a:t>
            </a:r>
          </a:p>
          <a:p>
            <a:pPr marL="285750" indent="-285750"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</a:defRPr>
            </a:pPr>
            <a:r>
              <a:rPr sz="1600" dirty="0">
                <a:solidFill>
                  <a:schemeClr val="tx1"/>
                </a:solidFill>
                <a:sym typeface="Helvetica Neue"/>
              </a:rPr>
              <a:t>Retire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r</a:t>
            </a:r>
            <a:r>
              <a:rPr sz="1600" dirty="0">
                <a:solidFill>
                  <a:schemeClr val="tx1"/>
                </a:solidFill>
                <a:sym typeface="Helvetica Neue"/>
              </a:rPr>
              <a:t> les </a:t>
            </a:r>
            <a:r>
              <a:rPr lang="it-IT" sz="1600" dirty="0">
                <a:solidFill>
                  <a:schemeClr val="tx1"/>
                </a:solidFill>
                <a:sym typeface="Helvetica Neue"/>
              </a:rPr>
              <a:t>EPI sur place et selon le protocole défini. </a:t>
            </a:r>
          </a:p>
          <a:p>
            <a:pPr marL="285750" indent="-285750"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</a:defRPr>
            </a:pPr>
            <a:r>
              <a:rPr lang="it-IT" sz="1600" dirty="0">
                <a:solidFill>
                  <a:schemeClr val="tx1"/>
                </a:solidFill>
                <a:sym typeface="Helvetica Neue"/>
              </a:rPr>
              <a:t>Désinfecter les élements de l’EPI réutilisables. Les placer dans un sac poubelle et le fermer hermétiquement.</a:t>
            </a:r>
          </a:p>
          <a:p>
            <a:pPr marL="285750" indent="-285750"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</a:defRPr>
            </a:pPr>
            <a:r>
              <a:rPr lang="es-ES" sz="1600" dirty="0">
                <a:solidFill>
                  <a:schemeClr val="tx1"/>
                </a:solidFill>
                <a:sym typeface="Helvetica Neue"/>
              </a:rPr>
              <a:t>P</a:t>
            </a:r>
            <a:r>
              <a:rPr sz="1600" dirty="0">
                <a:solidFill>
                  <a:schemeClr val="tx1"/>
                </a:solidFill>
                <a:sym typeface="Helvetica Neue"/>
              </a:rPr>
              <a:t>lace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r </a:t>
            </a:r>
            <a:r>
              <a:rPr sz="1600" dirty="0">
                <a:solidFill>
                  <a:schemeClr val="tx1"/>
                </a:solidFill>
                <a:sym typeface="Helvetica Neue"/>
              </a:rPr>
              <a:t>les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éléments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non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réutilisables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de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l’EPI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sz="1600" dirty="0" err="1">
                <a:solidFill>
                  <a:schemeClr val="tx1"/>
                </a:solidFill>
                <a:sym typeface="Helvetica Neue"/>
              </a:rPr>
              <a:t>dans</a:t>
            </a:r>
            <a:r>
              <a:rPr sz="1600" dirty="0">
                <a:solidFill>
                  <a:schemeClr val="tx1"/>
                </a:solidFill>
                <a:sym typeface="Helvetica Neue"/>
              </a:rPr>
              <a:t> un sac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poubelle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. Le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fermer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hermétiquement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et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pulvériser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son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extérieur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(0,5%).</a:t>
            </a:r>
          </a:p>
          <a:p>
            <a:pPr>
              <a:defRPr b="0">
                <a:solidFill>
                  <a:srgbClr val="000000"/>
                </a:solidFill>
              </a:defRPr>
            </a:pPr>
            <a:endParaRPr lang="es-ES" sz="1600" i="1" dirty="0">
              <a:solidFill>
                <a:schemeClr val="tx1"/>
              </a:solidFill>
              <a:sym typeface="Helvetica Neue"/>
            </a:endParaRPr>
          </a:p>
          <a:p>
            <a:pPr>
              <a:defRPr b="0">
                <a:solidFill>
                  <a:srgbClr val="000000"/>
                </a:solidFill>
              </a:defRPr>
            </a:pPr>
            <a:r>
              <a:rPr lang="es-ES" sz="1600" i="1" dirty="0">
                <a:solidFill>
                  <a:schemeClr val="tx1"/>
                </a:solidFill>
                <a:sym typeface="Helvetica Neue"/>
              </a:rPr>
              <a:t>NB: Les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déchets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receuillis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dans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la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structure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de  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santé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seront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traités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de la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même</a:t>
            </a:r>
            <a:r>
              <a:rPr lang="es-ES" sz="1600" i="1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i="1" dirty="0" err="1">
                <a:solidFill>
                  <a:schemeClr val="tx1"/>
                </a:solidFill>
                <a:sym typeface="Helvetica Neue"/>
              </a:rPr>
              <a:t>façon</a:t>
            </a:r>
            <a:endParaRPr lang="es-ES" sz="1600" i="1" dirty="0">
              <a:solidFill>
                <a:schemeClr val="tx1"/>
              </a:solidFill>
              <a:sym typeface="Helvetica Neue"/>
            </a:endParaRPr>
          </a:p>
          <a:p>
            <a:pPr>
              <a:defRPr b="0">
                <a:solidFill>
                  <a:srgbClr val="000000"/>
                </a:solidFill>
              </a:defRPr>
            </a:pPr>
            <a:endParaRPr lang="es-ES" sz="1600" i="1" dirty="0">
              <a:solidFill>
                <a:schemeClr val="tx1"/>
              </a:solidFill>
              <a:sym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</a:defRPr>
            </a:pPr>
            <a:r>
              <a:rPr lang="es-ES" sz="1600" dirty="0">
                <a:solidFill>
                  <a:schemeClr val="tx1"/>
                </a:solidFill>
                <a:sym typeface="Helvetica Neue"/>
              </a:rPr>
              <a:t>Ces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sacs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seront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placés</a:t>
            </a:r>
            <a:r>
              <a:rPr sz="1600" dirty="0">
                <a:solidFill>
                  <a:schemeClr val="tx1"/>
                </a:solidFill>
                <a:sym typeface="Helvetica Neue"/>
              </a:rPr>
              <a:t> dans l'ambulance (avec le patient) 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et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transportés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pour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être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traiter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dans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le CTE.</a:t>
            </a:r>
          </a:p>
          <a:p>
            <a:pPr marL="285750" indent="-285750"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</a:defRPr>
            </a:pP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Désinfecter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le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matériel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/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équipement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utilisés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et les placer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dans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le 2nd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véhicule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qui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accompagne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l’ambulane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(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véhicule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de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l’EIR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ou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 2e </a:t>
            </a:r>
            <a:r>
              <a:rPr lang="es-ES" sz="1600" dirty="0" err="1">
                <a:solidFill>
                  <a:schemeClr val="tx1"/>
                </a:solidFill>
                <a:sym typeface="Helvetica Neue"/>
              </a:rPr>
              <a:t>ambulance</a:t>
            </a:r>
            <a:r>
              <a:rPr lang="es-ES" sz="1600" dirty="0">
                <a:solidFill>
                  <a:schemeClr val="tx1"/>
                </a:solidFill>
                <a:sym typeface="Helvetica Neue"/>
              </a:rPr>
              <a:t>).</a:t>
            </a:r>
            <a:endParaRPr sz="1600" dirty="0">
              <a:solidFill>
                <a:schemeClr val="tx1"/>
              </a:solidFill>
              <a:sym typeface="Helvetica Neue"/>
            </a:endParaRPr>
          </a:p>
        </p:txBody>
      </p:sp>
      <p:cxnSp>
        <p:nvCxnSpPr>
          <p:cNvPr id="12" name="Straight Connector 2"/>
          <p:cNvCxnSpPr/>
          <p:nvPr/>
        </p:nvCxnSpPr>
        <p:spPr>
          <a:xfrm>
            <a:off x="950333" y="4858688"/>
            <a:ext cx="309854" cy="288032"/>
          </a:xfrm>
          <a:prstGeom prst="line">
            <a:avLst/>
          </a:prstGeom>
          <a:ln w="66675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 flipV="1">
            <a:off x="922072" y="4858688"/>
            <a:ext cx="309854" cy="288032"/>
          </a:xfrm>
          <a:prstGeom prst="line">
            <a:avLst/>
          </a:prstGeom>
          <a:ln w="66675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7791" y="3280697"/>
            <a:ext cx="3812568" cy="2838131"/>
            <a:chOff x="7791" y="3280697"/>
            <a:chExt cx="3812568" cy="2838131"/>
          </a:xfrm>
        </p:grpSpPr>
        <p:pic>
          <p:nvPicPr>
            <p:cNvPr id="8" name="image18.jpeg" descr="D:\Desktop\Ambulance\IMG_1887.JPG"/>
            <p:cNvPicPr/>
            <p:nvPr/>
          </p:nvPicPr>
          <p:blipFill>
            <a:blip r:embed="rId3" cstate="print">
              <a:extLst/>
            </a:blip>
            <a:srcRect b="11398"/>
            <a:stretch>
              <a:fillRect/>
            </a:stretch>
          </p:blipFill>
          <p:spPr>
            <a:xfrm rot="5400000">
              <a:off x="-640282" y="3928770"/>
              <a:ext cx="2520281" cy="122413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" name="image19.jpeg" descr="D:\Desktop\Ambulance\IMG_1888.JPG"/>
            <p:cNvPicPr/>
            <p:nvPr/>
          </p:nvPicPr>
          <p:blipFill>
            <a:blip r:embed="rId4" cstate="print">
              <a:extLst/>
            </a:blip>
            <a:srcRect b="13823"/>
            <a:stretch>
              <a:fillRect/>
            </a:stretch>
          </p:blipFill>
          <p:spPr>
            <a:xfrm rot="5400000">
              <a:off x="593777" y="4054743"/>
              <a:ext cx="2520280" cy="1259702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" name="image17.jpeg" descr="D:\Desktop\Ambulance\IMG_1897.JPG"/>
            <p:cNvPicPr/>
            <p:nvPr/>
          </p:nvPicPr>
          <p:blipFill>
            <a:blip r:embed="rId5" cstate="print">
              <a:extLst/>
            </a:blip>
            <a:srcRect b="9733"/>
            <a:stretch>
              <a:fillRect/>
            </a:stretch>
          </p:blipFill>
          <p:spPr>
            <a:xfrm rot="5400000">
              <a:off x="1906053" y="4204523"/>
              <a:ext cx="2520281" cy="1308330"/>
            </a:xfrm>
            <a:prstGeom prst="rect">
              <a:avLst/>
            </a:prstGeom>
            <a:ln w="12700">
              <a:miter lim="400000"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/>
        </p:nvSpPr>
        <p:spPr>
          <a:xfrm>
            <a:off x="179512" y="1124744"/>
            <a:ext cx="4536504" cy="5078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Applique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mesures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d'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hygiène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des mains </a:t>
            </a:r>
            <a:r>
              <a:rPr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après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avoir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enlevé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lang="it-IT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EPI</a:t>
            </a:r>
            <a:r>
              <a:rPr lang="it-IT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u="sng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avant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d'entrer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l'ambulance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côté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passager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(à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l'avant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coordinateur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assurera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que le CTE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est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informé du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départ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de son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heure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approximative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d’arrivée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suspect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peut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alors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être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acheminé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vers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centre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traitement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d'Ebola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Durant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trajet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maintiendra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un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contact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régulier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avec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CTE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l’informer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progression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  </a:t>
            </a:r>
          </a:p>
          <a:p>
            <a:pPr lvl="0"/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60" name="Shape 160"/>
          <p:cNvSpPr/>
          <p:nvPr/>
        </p:nvSpPr>
        <p:spPr>
          <a:xfrm>
            <a:off x="0" y="-18256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6. </a:t>
            </a:r>
            <a:r>
              <a:rPr lang="es-ES" sz="2800" b="1" dirty="0" err="1">
                <a:solidFill>
                  <a:srgbClr val="002060"/>
                </a:solidFill>
              </a:rPr>
              <a:t>Départ</a:t>
            </a:r>
            <a:r>
              <a:rPr lang="es-ES"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 err="1">
                <a:solidFill>
                  <a:srgbClr val="002060"/>
                </a:solidFill>
              </a:rPr>
              <a:t>l’ambulance</a:t>
            </a:r>
            <a:endParaRPr sz="2800" b="1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3240360" cy="280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21.jpeg" descr="D:\Desktop\Ambulance\IMG_1861.JPG"/>
          <p:cNvPicPr/>
          <p:nvPr/>
        </p:nvPicPr>
        <p:blipFill>
          <a:blip r:embed="rId2" cstate="print">
            <a:extLst/>
          </a:blip>
          <a:srcRect l="10407" r="18886"/>
          <a:stretch>
            <a:fillRect/>
          </a:stretch>
        </p:blipFill>
        <p:spPr>
          <a:xfrm rot="5400000">
            <a:off x="1079611" y="1159128"/>
            <a:ext cx="2376266" cy="2592288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3923927" y="1717600"/>
            <a:ext cx="4665847" cy="1477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Avertir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CTE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par radio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ou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téléphone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que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est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proche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l’arrivée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/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Entre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CTE par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b="1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PORTAIL RÉSERVÉ AUX AMBULANCES </a:t>
            </a:r>
          </a:p>
        </p:txBody>
      </p:sp>
      <p:sp>
        <p:nvSpPr>
          <p:cNvPr id="164" name="Shape 164"/>
          <p:cNvSpPr/>
          <p:nvPr/>
        </p:nvSpPr>
        <p:spPr>
          <a:xfrm>
            <a:off x="0" y="-27384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7. </a:t>
            </a:r>
            <a:r>
              <a:rPr lang="es-ES" sz="2800" b="1" dirty="0" err="1">
                <a:solidFill>
                  <a:srgbClr val="002060"/>
                </a:solidFill>
              </a:rPr>
              <a:t>Arrivée</a:t>
            </a:r>
            <a:r>
              <a:rPr lang="es-ES"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 err="1">
                <a:solidFill>
                  <a:srgbClr val="002060"/>
                </a:solidFill>
              </a:rPr>
              <a:t>l’ambulance</a:t>
            </a:r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au</a:t>
            </a:r>
            <a:r>
              <a:rPr lang="es-ES" sz="2800" b="1" dirty="0">
                <a:solidFill>
                  <a:srgbClr val="002060"/>
                </a:solidFill>
              </a:rPr>
              <a:t> CTE</a:t>
            </a:r>
            <a:endParaRPr sz="2800" b="1" dirty="0">
              <a:solidFill>
                <a:srgbClr val="002060"/>
              </a:solidFill>
            </a:endParaRPr>
          </a:p>
        </p:txBody>
      </p:sp>
      <p:pic>
        <p:nvPicPr>
          <p:cNvPr id="5" name="image22.jpeg" descr="D:\Desktop\Ambulance\IMG_1865.JPG"/>
          <p:cNvPicPr/>
          <p:nvPr/>
        </p:nvPicPr>
        <p:blipFill>
          <a:blip r:embed="rId3" cstate="print">
            <a:extLst/>
          </a:blip>
          <a:srcRect l="8564"/>
          <a:stretch>
            <a:fillRect/>
          </a:stretch>
        </p:blipFill>
        <p:spPr>
          <a:xfrm rot="5400000">
            <a:off x="6010835" y="3430325"/>
            <a:ext cx="2652272" cy="250560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167"/>
          <p:cNvSpPr/>
          <p:nvPr/>
        </p:nvSpPr>
        <p:spPr>
          <a:xfrm>
            <a:off x="251520" y="3712123"/>
            <a:ext cx="5688632" cy="2585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équipe du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s’occupera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admission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patient.</a:t>
            </a:r>
          </a:p>
          <a:p>
            <a:pPr lvl="0"/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infirmier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ambulancier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fournir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documents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patient et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informations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sur le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L’infirmier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ambulancier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enlevera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sont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EPI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zone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prévu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à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effet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CTE.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dirty="0"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23.jpeg" descr="D:\Desktop\Ambulance\IMG_1881.JPG"/>
          <p:cNvPicPr/>
          <p:nvPr/>
        </p:nvPicPr>
        <p:blipFill>
          <a:blip r:embed="rId3" cstate="print">
            <a:extLst/>
          </a:blip>
          <a:srcRect l="3151" r="8187"/>
          <a:stretch>
            <a:fillRect/>
          </a:stretch>
        </p:blipFill>
        <p:spPr>
          <a:xfrm rot="5400000">
            <a:off x="4801818" y="1842882"/>
            <a:ext cx="4219922" cy="363108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hape 171"/>
          <p:cNvSpPr/>
          <p:nvPr/>
        </p:nvSpPr>
        <p:spPr>
          <a:xfrm>
            <a:off x="403817" y="2222866"/>
            <a:ext cx="4259190" cy="2862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0"/>
            <a:r>
              <a:rPr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 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Tous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objets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laissés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à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l'arrière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l'ambulance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seront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mis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au rebut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toute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sécurité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incinérés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 algn="l"/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élimination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sans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risque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par</a:t>
            </a:r>
          </a:p>
          <a:p>
            <a:pPr lvl="0" algn="l"/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l’équipe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d’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hygiéniste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CTE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/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 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L'équipe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‘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hygiéniste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CTE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nettoiera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désinfectera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l'ambulance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72" name="Shape 172"/>
          <p:cNvSpPr/>
          <p:nvPr/>
        </p:nvSpPr>
        <p:spPr>
          <a:xfrm>
            <a:off x="0" y="-18256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8. </a:t>
            </a:r>
            <a:r>
              <a:rPr lang="es-ES" sz="2800" b="1" dirty="0" err="1">
                <a:solidFill>
                  <a:srgbClr val="002060"/>
                </a:solidFill>
              </a:rPr>
              <a:t>Gestion</a:t>
            </a:r>
            <a:r>
              <a:rPr lang="es-ES" sz="2800" b="1" dirty="0">
                <a:solidFill>
                  <a:srgbClr val="002060"/>
                </a:solidFill>
              </a:rPr>
              <a:t> des </a:t>
            </a:r>
            <a:r>
              <a:rPr lang="es-ES" sz="2800" b="1" dirty="0" err="1">
                <a:solidFill>
                  <a:srgbClr val="002060"/>
                </a:solidFill>
              </a:rPr>
              <a:t>déchets</a:t>
            </a:r>
            <a:r>
              <a:rPr lang="es-ES" sz="2800" b="1" dirty="0">
                <a:solidFill>
                  <a:srgbClr val="002060"/>
                </a:solidFill>
              </a:rPr>
              <a:t> et </a:t>
            </a:r>
            <a:r>
              <a:rPr lang="es-ES" sz="2800" b="1" dirty="0" err="1">
                <a:solidFill>
                  <a:srgbClr val="002060"/>
                </a:solidFill>
              </a:rPr>
              <a:t>désinfection</a:t>
            </a:r>
            <a:r>
              <a:rPr lang="es-ES"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 err="1">
                <a:solidFill>
                  <a:srgbClr val="002060"/>
                </a:solidFill>
              </a:rPr>
              <a:t>l’ambulance</a:t>
            </a:r>
            <a:endParaRPr sz="2800" b="1" dirty="0">
              <a:solidFill>
                <a:srgbClr val="002060"/>
              </a:solidFill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6078126" y="2396487"/>
            <a:ext cx="1266885" cy="1237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381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74" name="Shape 174"/>
          <p:cNvSpPr/>
          <p:nvPr/>
        </p:nvSpPr>
        <p:spPr>
          <a:xfrm rot="13105865" flipV="1">
            <a:off x="4451736" y="2017747"/>
            <a:ext cx="1834478" cy="452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381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lang="es-ES" sz="3600" b="1" dirty="0">
                <a:solidFill>
                  <a:srgbClr val="002060"/>
                </a:solidFill>
              </a:rPr>
              <a:t>M</a:t>
            </a:r>
            <a:r>
              <a:rPr sz="3600" b="1" dirty="0" err="1">
                <a:solidFill>
                  <a:srgbClr val="002060"/>
                </a:solidFill>
              </a:rPr>
              <a:t>essages</a:t>
            </a:r>
            <a:r>
              <a:rPr sz="3600" b="1" dirty="0">
                <a:solidFill>
                  <a:srgbClr val="002060"/>
                </a:solidFill>
              </a:rPr>
              <a:t> </a:t>
            </a:r>
            <a:r>
              <a:rPr sz="3600" b="1" dirty="0" err="1">
                <a:solidFill>
                  <a:srgbClr val="002060"/>
                </a:solidFill>
              </a:rPr>
              <a:t>importants</a:t>
            </a:r>
            <a:r>
              <a:rPr lang="fr-FR" sz="3600" b="1" dirty="0">
                <a:solidFill>
                  <a:srgbClr val="002060"/>
                </a:solidFill>
              </a:rPr>
              <a:t> (1)</a:t>
            </a:r>
            <a:endParaRPr sz="3600" b="1" dirty="0">
              <a:solidFill>
                <a:srgbClr val="002060"/>
              </a:solidFill>
            </a:endParaRPr>
          </a:p>
        </p:txBody>
      </p:sp>
      <p:sp>
        <p:nvSpPr>
          <p:cNvPr id="177" name="Shape 177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514350" lvl="0" indent="-514350">
              <a:buFont typeface="+mj-lt"/>
              <a:buAutoNum type="arabicPeriod"/>
              <a:defRPr sz="1800"/>
            </a:pPr>
            <a:r>
              <a:rPr sz="2400" dirty="0"/>
              <a:t>Un </a:t>
            </a:r>
            <a:r>
              <a:rPr sz="2400" dirty="0" err="1"/>
              <a:t>cas</a:t>
            </a:r>
            <a:r>
              <a:rPr sz="2400" dirty="0"/>
              <a:t> suspect </a:t>
            </a:r>
            <a:r>
              <a:rPr sz="2400" dirty="0" err="1"/>
              <a:t>est</a:t>
            </a:r>
            <a:r>
              <a:rPr sz="2400" dirty="0"/>
              <a:t> </a:t>
            </a:r>
            <a:r>
              <a:rPr sz="2400" dirty="0" err="1"/>
              <a:t>une</a:t>
            </a:r>
            <a:r>
              <a:rPr sz="2400" dirty="0"/>
              <a:t> source </a:t>
            </a:r>
            <a:r>
              <a:rPr sz="2400" dirty="0" err="1"/>
              <a:t>potentielle</a:t>
            </a:r>
            <a:r>
              <a:rPr sz="2400" dirty="0"/>
              <a:t> de transmission de la </a:t>
            </a:r>
            <a:r>
              <a:rPr sz="2400" dirty="0" err="1"/>
              <a:t>maladie</a:t>
            </a:r>
            <a:r>
              <a:rPr sz="2400" dirty="0"/>
              <a:t> à virus Ebola</a:t>
            </a:r>
            <a:endParaRPr lang="es-ES" sz="2400" dirty="0"/>
          </a:p>
          <a:p>
            <a:pPr marL="514350" lvl="0" indent="-514350">
              <a:buFont typeface="+mj-lt"/>
              <a:buAutoNum type="arabicPeriod"/>
              <a:defRPr sz="1800"/>
            </a:pPr>
            <a:endParaRPr lang="es-ES" sz="2400" dirty="0"/>
          </a:p>
          <a:p>
            <a:pPr marL="514350" lvl="0" indent="-514350">
              <a:buFont typeface="+mj-lt"/>
              <a:buAutoNum type="arabicPeriod"/>
              <a:defRPr sz="1800"/>
            </a:pPr>
            <a:r>
              <a:rPr sz="2400" dirty="0"/>
              <a:t>Les patients </a:t>
            </a:r>
            <a:r>
              <a:rPr sz="2400" dirty="0" err="1"/>
              <a:t>doivent</a:t>
            </a:r>
            <a:r>
              <a:rPr sz="2400" dirty="0"/>
              <a:t> </a:t>
            </a:r>
            <a:r>
              <a:rPr sz="2400" dirty="0" err="1"/>
              <a:t>être</a:t>
            </a:r>
            <a:r>
              <a:rPr sz="2400" dirty="0"/>
              <a:t> </a:t>
            </a:r>
            <a:r>
              <a:rPr sz="2400" dirty="0" err="1"/>
              <a:t>traités</a:t>
            </a:r>
            <a:r>
              <a:rPr sz="2400" dirty="0"/>
              <a:t> avec </a:t>
            </a:r>
            <a:r>
              <a:rPr sz="2400" dirty="0" err="1"/>
              <a:t>dignité</a:t>
            </a:r>
            <a:r>
              <a:rPr sz="2400" dirty="0"/>
              <a:t> et respect</a:t>
            </a:r>
            <a:endParaRPr lang="es-ES" sz="2400" dirty="0"/>
          </a:p>
          <a:p>
            <a:pPr marL="514350" lvl="0" indent="-514350">
              <a:buFont typeface="+mj-lt"/>
              <a:buAutoNum type="arabicPeriod"/>
              <a:defRPr sz="1800"/>
            </a:pPr>
            <a:endParaRPr lang="es-ES" sz="2400" dirty="0"/>
          </a:p>
          <a:p>
            <a:pPr marL="514350" lvl="0" indent="-514350">
              <a:buFont typeface="+mj-lt"/>
              <a:buAutoNum type="arabicPeriod"/>
              <a:defRPr sz="1800"/>
            </a:pPr>
            <a:r>
              <a:rPr sz="2400" dirty="0" err="1"/>
              <a:t>Toutes</a:t>
            </a:r>
            <a:r>
              <a:rPr sz="2400" dirty="0"/>
              <a:t> les </a:t>
            </a:r>
            <a:r>
              <a:rPr sz="2400" dirty="0" err="1"/>
              <a:t>précautions</a:t>
            </a:r>
            <a:r>
              <a:rPr sz="2400" dirty="0"/>
              <a:t> de </a:t>
            </a:r>
            <a:r>
              <a:rPr lang="it-IT" sz="2400" dirty="0"/>
              <a:t>PCI</a:t>
            </a:r>
            <a:r>
              <a:rPr sz="2400" dirty="0"/>
              <a:t> </a:t>
            </a:r>
            <a:r>
              <a:rPr sz="2400" dirty="0" err="1"/>
              <a:t>ainsi</a:t>
            </a:r>
            <a:r>
              <a:rPr sz="2400" dirty="0"/>
              <a:t> que </a:t>
            </a:r>
            <a:r>
              <a:rPr sz="2400" dirty="0" err="1"/>
              <a:t>tous</a:t>
            </a:r>
            <a:r>
              <a:rPr sz="2400" dirty="0"/>
              <a:t> les </a:t>
            </a:r>
            <a:r>
              <a:rPr lang="it-IT" sz="2400" dirty="0"/>
              <a:t>EPI </a:t>
            </a:r>
            <a:r>
              <a:rPr sz="2400" dirty="0" err="1"/>
              <a:t>doivent</a:t>
            </a:r>
            <a:r>
              <a:rPr sz="2400" dirty="0"/>
              <a:t> </a:t>
            </a:r>
            <a:r>
              <a:rPr sz="2400" dirty="0" err="1"/>
              <a:t>être</a:t>
            </a:r>
            <a:r>
              <a:rPr sz="2400" dirty="0"/>
              <a:t> </a:t>
            </a:r>
            <a:r>
              <a:rPr sz="2400" dirty="0" err="1"/>
              <a:t>utilisés</a:t>
            </a:r>
            <a:r>
              <a:rPr sz="2400" dirty="0"/>
              <a:t> </a:t>
            </a:r>
            <a:r>
              <a:rPr sz="2400" dirty="0" err="1"/>
              <a:t>lors</a:t>
            </a:r>
            <a:r>
              <a:rPr sz="2400" dirty="0"/>
              <a:t> du transport d'un </a:t>
            </a:r>
            <a:r>
              <a:rPr sz="2400" dirty="0" err="1"/>
              <a:t>cas</a:t>
            </a:r>
            <a:r>
              <a:rPr sz="2400" dirty="0"/>
              <a:t> suspect</a:t>
            </a:r>
            <a:r>
              <a:rPr lang="fr-FR" sz="2400" dirty="0"/>
              <a:t>.</a:t>
            </a:r>
          </a:p>
          <a:p>
            <a:pPr marL="514350" lvl="0" indent="-514350">
              <a:buFont typeface="+mj-lt"/>
              <a:buAutoNum type="arabicPeriod"/>
              <a:defRPr sz="1800"/>
            </a:pPr>
            <a:endParaRPr lang="fr-FR" sz="2800" dirty="0"/>
          </a:p>
          <a:p>
            <a:pPr marL="0" lvl="0" indent="0">
              <a:buNone/>
              <a:defRPr sz="1800"/>
            </a:pPr>
            <a:endParaRPr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lang="es-ES" sz="3600" b="1" dirty="0">
                <a:solidFill>
                  <a:srgbClr val="002060"/>
                </a:solidFill>
              </a:rPr>
              <a:t>M</a:t>
            </a:r>
            <a:r>
              <a:rPr sz="3600" b="1" dirty="0" err="1">
                <a:solidFill>
                  <a:srgbClr val="002060"/>
                </a:solidFill>
              </a:rPr>
              <a:t>essages</a:t>
            </a:r>
            <a:r>
              <a:rPr sz="3600" b="1" dirty="0">
                <a:solidFill>
                  <a:srgbClr val="002060"/>
                </a:solidFill>
              </a:rPr>
              <a:t> </a:t>
            </a:r>
            <a:r>
              <a:rPr sz="3600" b="1" dirty="0" err="1">
                <a:solidFill>
                  <a:srgbClr val="002060"/>
                </a:solidFill>
              </a:rPr>
              <a:t>importants</a:t>
            </a:r>
            <a:r>
              <a:rPr lang="fr-FR" sz="3600" b="1" dirty="0">
                <a:solidFill>
                  <a:srgbClr val="002060"/>
                </a:solidFill>
              </a:rPr>
              <a:t> (2)</a:t>
            </a:r>
            <a:endParaRPr sz="3600" b="1" dirty="0">
              <a:solidFill>
                <a:srgbClr val="002060"/>
              </a:solidFill>
            </a:endParaRPr>
          </a:p>
        </p:txBody>
      </p:sp>
      <p:sp>
        <p:nvSpPr>
          <p:cNvPr id="177" name="Shape 177"/>
          <p:cNvSpPr>
            <a:spLocks noGrp="1"/>
          </p:cNvSpPr>
          <p:nvPr>
            <p:ph idx="1"/>
          </p:nvPr>
        </p:nvSpPr>
        <p:spPr>
          <a:xfrm>
            <a:off x="457200" y="1443269"/>
            <a:ext cx="8229600" cy="4525963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/>
          <a:p>
            <a:pPr marL="0" indent="0">
              <a:buNone/>
              <a:defRPr sz="1800"/>
            </a:pPr>
            <a:r>
              <a:rPr lang="es-ES" sz="2400" dirty="0"/>
              <a:t>Le </a:t>
            </a:r>
            <a:r>
              <a:rPr lang="es-ES" sz="2400" dirty="0" err="1"/>
              <a:t>Coordinateur</a:t>
            </a:r>
            <a:r>
              <a:rPr lang="es-ES" sz="2400" dirty="0"/>
              <a:t> de </a:t>
            </a:r>
            <a:r>
              <a:rPr lang="es-ES" sz="2400" dirty="0" err="1"/>
              <a:t>l’EIR</a:t>
            </a:r>
            <a:r>
              <a:rPr lang="es-ES" sz="2400" dirty="0"/>
              <a:t> </a:t>
            </a:r>
            <a:r>
              <a:rPr lang="es-ES" sz="2400" dirty="0" err="1"/>
              <a:t>est</a:t>
            </a:r>
            <a:r>
              <a:rPr lang="es-ES" sz="2400" dirty="0"/>
              <a:t> </a:t>
            </a:r>
            <a:r>
              <a:rPr lang="es-ES" sz="2400" dirty="0" err="1"/>
              <a:t>garant</a:t>
            </a:r>
            <a:r>
              <a:rPr lang="es-ES" sz="2400" dirty="0"/>
              <a:t> du </a:t>
            </a:r>
            <a:r>
              <a:rPr lang="es-ES" sz="2400" dirty="0" err="1"/>
              <a:t>transport</a:t>
            </a:r>
            <a:r>
              <a:rPr lang="es-ES" sz="2400" dirty="0"/>
              <a:t> digne et </a:t>
            </a:r>
            <a:r>
              <a:rPr lang="es-ES" sz="2400" dirty="0" err="1"/>
              <a:t>sécurisé</a:t>
            </a:r>
            <a:r>
              <a:rPr lang="es-ES" sz="2400" dirty="0"/>
              <a:t> du </a:t>
            </a:r>
            <a:r>
              <a:rPr lang="es-ES" sz="2400" dirty="0" err="1"/>
              <a:t>patient</a:t>
            </a:r>
            <a:r>
              <a:rPr lang="es-ES" sz="2400" dirty="0"/>
              <a:t>, </a:t>
            </a:r>
            <a:r>
              <a:rPr lang="es-ES" sz="2400" dirty="0" err="1"/>
              <a:t>incluant</a:t>
            </a:r>
            <a:r>
              <a:rPr lang="es-ES" sz="2400" dirty="0"/>
              <a:t>:</a:t>
            </a:r>
          </a:p>
          <a:p>
            <a:pPr marL="0" indent="0">
              <a:buNone/>
              <a:defRPr sz="1800"/>
            </a:pPr>
            <a:endParaRPr lang="es-ES" sz="2400" dirty="0"/>
          </a:p>
          <a:p>
            <a:pPr lvl="2" indent="-342900">
              <a:buFontTx/>
              <a:buChar char="-"/>
              <a:defRPr sz="1800"/>
            </a:pPr>
            <a:r>
              <a:rPr lang="es-ES" sz="2000" dirty="0" err="1"/>
              <a:t>Activation</a:t>
            </a:r>
            <a:r>
              <a:rPr lang="es-ES" sz="2000" dirty="0"/>
              <a:t> de </a:t>
            </a:r>
            <a:r>
              <a:rPr lang="es-ES" sz="2000" dirty="0" err="1"/>
              <a:t>l’équipe</a:t>
            </a:r>
            <a:r>
              <a:rPr lang="es-ES" sz="2000" dirty="0"/>
              <a:t> </a:t>
            </a:r>
            <a:r>
              <a:rPr lang="es-ES" sz="2000" dirty="0" err="1"/>
              <a:t>d’ambulance</a:t>
            </a:r>
            <a:endParaRPr lang="es-ES" sz="2000" dirty="0"/>
          </a:p>
          <a:p>
            <a:pPr lvl="2" indent="-342900">
              <a:buFontTx/>
              <a:buChar char="-"/>
              <a:defRPr sz="1800"/>
            </a:pPr>
            <a:r>
              <a:rPr lang="es-ES" sz="2000" dirty="0" err="1"/>
              <a:t>Consentemment</a:t>
            </a:r>
            <a:r>
              <a:rPr lang="es-ES" sz="2000" dirty="0"/>
              <a:t> du </a:t>
            </a:r>
            <a:r>
              <a:rPr lang="es-ES" sz="2000" dirty="0" err="1"/>
              <a:t>patient</a:t>
            </a:r>
            <a:r>
              <a:rPr lang="es-ES" sz="2000" dirty="0"/>
              <a:t> et </a:t>
            </a:r>
            <a:r>
              <a:rPr lang="es-ES" sz="2000" dirty="0" err="1"/>
              <a:t>respect</a:t>
            </a:r>
            <a:r>
              <a:rPr lang="es-ES" sz="2000" dirty="0"/>
              <a:t> du </a:t>
            </a:r>
            <a:r>
              <a:rPr lang="es-ES" sz="2000" dirty="0" err="1"/>
              <a:t>patient</a:t>
            </a:r>
            <a:endParaRPr lang="es-ES" sz="2000" dirty="0"/>
          </a:p>
          <a:p>
            <a:pPr lvl="2" indent="-342900">
              <a:buFontTx/>
              <a:buChar char="-"/>
              <a:defRPr sz="1800"/>
            </a:pPr>
            <a:r>
              <a:rPr lang="es-ES" sz="2000" dirty="0"/>
              <a:t>Fiche </a:t>
            </a:r>
            <a:r>
              <a:rPr lang="es-ES" sz="2000" dirty="0" err="1"/>
              <a:t>d’investigation</a:t>
            </a:r>
            <a:r>
              <a:rPr lang="es-ES" sz="2000" dirty="0"/>
              <a:t>/de </a:t>
            </a:r>
            <a:r>
              <a:rPr lang="es-ES" sz="2000" dirty="0" err="1"/>
              <a:t>transfert</a:t>
            </a:r>
            <a:r>
              <a:rPr lang="es-ES" sz="2000" dirty="0"/>
              <a:t> du </a:t>
            </a:r>
            <a:r>
              <a:rPr lang="es-ES" sz="2000" dirty="0" err="1"/>
              <a:t>patient</a:t>
            </a:r>
            <a:endParaRPr lang="es-ES" sz="2000" dirty="0"/>
          </a:p>
          <a:p>
            <a:pPr lvl="2" indent="-342900">
              <a:buFontTx/>
              <a:buChar char="-"/>
              <a:defRPr sz="1800"/>
            </a:pPr>
            <a:r>
              <a:rPr lang="es-ES" sz="2000" dirty="0" err="1"/>
              <a:t>Respect</a:t>
            </a:r>
            <a:r>
              <a:rPr lang="es-ES" sz="2000" dirty="0"/>
              <a:t> des normes </a:t>
            </a:r>
            <a:r>
              <a:rPr lang="es-ES" sz="2000" dirty="0" err="1"/>
              <a:t>d’hygiène</a:t>
            </a:r>
            <a:r>
              <a:rPr lang="es-ES" sz="2000" dirty="0"/>
              <a:t> et de </a:t>
            </a:r>
            <a:r>
              <a:rPr lang="es-ES" sz="2000" dirty="0" err="1"/>
              <a:t>sécurité</a:t>
            </a:r>
            <a:endParaRPr lang="es-ES" sz="2000" dirty="0"/>
          </a:p>
          <a:p>
            <a:pPr lvl="2" indent="-342900">
              <a:buFontTx/>
              <a:buChar char="-"/>
              <a:defRPr sz="1800"/>
            </a:pPr>
            <a:r>
              <a:rPr lang="es-ES" sz="2000" dirty="0"/>
              <a:t>Coordination/</a:t>
            </a:r>
            <a:r>
              <a:rPr lang="es-ES" sz="2000" dirty="0" err="1"/>
              <a:t>Communication</a:t>
            </a:r>
            <a:r>
              <a:rPr lang="es-ES" sz="2000" dirty="0"/>
              <a:t> </a:t>
            </a:r>
            <a:r>
              <a:rPr lang="es-ES" sz="2000" dirty="0" err="1"/>
              <a:t>avec</a:t>
            </a:r>
            <a:r>
              <a:rPr lang="es-ES" sz="2000" dirty="0"/>
              <a:t> le CTE de </a:t>
            </a:r>
            <a:r>
              <a:rPr lang="es-ES" sz="2000" dirty="0" err="1"/>
              <a:t>destination</a:t>
            </a:r>
            <a:endParaRPr lang="es-ES" sz="2000" dirty="0"/>
          </a:p>
          <a:p>
            <a:pPr marL="800100" lvl="2" indent="0">
              <a:buNone/>
              <a:defRPr sz="1800"/>
            </a:pPr>
            <a:endParaRPr lang="es-ES" sz="2000" dirty="0"/>
          </a:p>
          <a:p>
            <a:pPr marL="800100" lvl="2" indent="0">
              <a:buNone/>
              <a:defRPr sz="1800"/>
            </a:pPr>
            <a:r>
              <a:rPr lang="es-ES" sz="2000" i="1">
                <a:solidFill>
                  <a:srgbClr val="051C4B"/>
                </a:solidFill>
              </a:rPr>
              <a:t>NB : Le </a:t>
            </a:r>
            <a:r>
              <a:rPr lang="es-ES" sz="2000" i="1" dirty="0" err="1">
                <a:solidFill>
                  <a:srgbClr val="051C4B"/>
                </a:solidFill>
              </a:rPr>
              <a:t>coordinateur</a:t>
            </a:r>
            <a:r>
              <a:rPr lang="es-ES" sz="2000" i="1" dirty="0">
                <a:solidFill>
                  <a:srgbClr val="051C4B"/>
                </a:solidFill>
              </a:rPr>
              <a:t> de </a:t>
            </a:r>
            <a:r>
              <a:rPr lang="es-ES" sz="2000" i="1" dirty="0" err="1">
                <a:solidFill>
                  <a:srgbClr val="051C4B"/>
                </a:solidFill>
              </a:rPr>
              <a:t>l’EIR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coordonne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directement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l’équipe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ambulancière</a:t>
            </a:r>
            <a:r>
              <a:rPr lang="es-ES" sz="2000" i="1" dirty="0">
                <a:solidFill>
                  <a:srgbClr val="051C4B"/>
                </a:solidFill>
              </a:rPr>
              <a:t> si </a:t>
            </a:r>
            <a:r>
              <a:rPr lang="es-ES" sz="2000" i="1" dirty="0" err="1">
                <a:solidFill>
                  <a:srgbClr val="051C4B"/>
                </a:solidFill>
              </a:rPr>
              <a:t>celle</a:t>
            </a:r>
            <a:r>
              <a:rPr lang="es-ES" sz="2000" i="1" dirty="0">
                <a:solidFill>
                  <a:srgbClr val="051C4B"/>
                </a:solidFill>
              </a:rPr>
              <a:t>-ci </a:t>
            </a:r>
            <a:r>
              <a:rPr lang="es-ES" sz="2000" i="1" dirty="0" err="1">
                <a:solidFill>
                  <a:srgbClr val="051C4B"/>
                </a:solidFill>
              </a:rPr>
              <a:t>fait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partie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intégrante</a:t>
            </a:r>
            <a:r>
              <a:rPr lang="es-ES" sz="2000" i="1" dirty="0">
                <a:solidFill>
                  <a:srgbClr val="051C4B"/>
                </a:solidFill>
              </a:rPr>
              <a:t> de </a:t>
            </a:r>
            <a:r>
              <a:rPr lang="es-ES" sz="2000" i="1" dirty="0" err="1">
                <a:solidFill>
                  <a:srgbClr val="051C4B"/>
                </a:solidFill>
              </a:rPr>
              <a:t>l’EIR</a:t>
            </a:r>
            <a:r>
              <a:rPr lang="es-ES" sz="2000" i="1" dirty="0">
                <a:solidFill>
                  <a:srgbClr val="051C4B"/>
                </a:solidFill>
              </a:rPr>
              <a:t>, </a:t>
            </a:r>
            <a:r>
              <a:rPr lang="es-ES" sz="2000" i="1" dirty="0" err="1">
                <a:solidFill>
                  <a:srgbClr val="051C4B"/>
                </a:solidFill>
              </a:rPr>
              <a:t>sinon</a:t>
            </a:r>
            <a:r>
              <a:rPr lang="es-ES" sz="2000" i="1" dirty="0">
                <a:solidFill>
                  <a:srgbClr val="051C4B"/>
                </a:solidFill>
              </a:rPr>
              <a:t>, </a:t>
            </a:r>
            <a:r>
              <a:rPr lang="es-ES" sz="2000" i="1" dirty="0" err="1">
                <a:solidFill>
                  <a:srgbClr val="051C4B"/>
                </a:solidFill>
              </a:rPr>
              <a:t>il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s’assure</a:t>
            </a:r>
            <a:r>
              <a:rPr lang="es-ES" sz="2000" i="1" dirty="0">
                <a:solidFill>
                  <a:srgbClr val="051C4B"/>
                </a:solidFill>
              </a:rPr>
              <a:t> que le chef </a:t>
            </a:r>
            <a:r>
              <a:rPr lang="es-ES" sz="2000" i="1" dirty="0" err="1">
                <a:solidFill>
                  <a:srgbClr val="051C4B"/>
                </a:solidFill>
              </a:rPr>
              <a:t>d’équipe</a:t>
            </a:r>
            <a:r>
              <a:rPr lang="es-ES" sz="2000" i="1" dirty="0">
                <a:solidFill>
                  <a:srgbClr val="051C4B"/>
                </a:solidFill>
              </a:rPr>
              <a:t> </a:t>
            </a:r>
            <a:r>
              <a:rPr lang="es-ES" sz="2000" i="1" dirty="0" err="1">
                <a:solidFill>
                  <a:srgbClr val="051C4B"/>
                </a:solidFill>
              </a:rPr>
              <a:t>ambulancière</a:t>
            </a:r>
            <a:r>
              <a:rPr lang="es-ES" sz="2000" i="1" dirty="0">
                <a:solidFill>
                  <a:srgbClr val="051C4B"/>
                </a:solidFill>
              </a:rPr>
              <a:t> respecte les </a:t>
            </a:r>
            <a:r>
              <a:rPr lang="es-ES" sz="2000" i="1" dirty="0" err="1">
                <a:solidFill>
                  <a:srgbClr val="051C4B"/>
                </a:solidFill>
              </a:rPr>
              <a:t>points</a:t>
            </a:r>
            <a:r>
              <a:rPr lang="es-ES" sz="2000" i="1" dirty="0">
                <a:solidFill>
                  <a:srgbClr val="051C4B"/>
                </a:solidFill>
              </a:rPr>
              <a:t> critiques </a:t>
            </a:r>
            <a:r>
              <a:rPr lang="es-ES" sz="2000" i="1" dirty="0" err="1">
                <a:solidFill>
                  <a:srgbClr val="051C4B"/>
                </a:solidFill>
              </a:rPr>
              <a:t>mentionnés</a:t>
            </a:r>
            <a:r>
              <a:rPr lang="es-ES" sz="2000" i="1" dirty="0">
                <a:solidFill>
                  <a:srgbClr val="051C4B"/>
                </a:solidFill>
              </a:rPr>
              <a:t>.</a:t>
            </a:r>
          </a:p>
          <a:p>
            <a:pPr lvl="2" indent="-342900">
              <a:buFontTx/>
              <a:buChar char="-"/>
              <a:defRPr sz="1800"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4281052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69076" y="2685329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600" b="1" dirty="0">
                <a:solidFill>
                  <a:srgbClr val="002060"/>
                </a:solidFill>
              </a:rPr>
              <a:t>Objectifs d'apprentissage</a:t>
            </a:r>
          </a:p>
        </p:txBody>
      </p:sp>
      <p:sp>
        <p:nvSpPr>
          <p:cNvPr id="101" name="Shape 10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0" tIns="0" rIns="0" bIns="0">
            <a:normAutofit fontScale="92500"/>
          </a:bodyPr>
          <a:lstStyle/>
          <a:p>
            <a:pPr marL="609600" indent="-609600">
              <a:defRPr sz="1800"/>
            </a:pPr>
            <a:r>
              <a:rPr lang="fr-FR" sz="2800" dirty="0"/>
              <a:t>Identifier les différentes étapes pour le transport en toute sécurité d’un cas suspect MVE.</a:t>
            </a:r>
          </a:p>
          <a:p>
            <a:pPr marL="609600" indent="-609600">
              <a:defRPr sz="1800"/>
            </a:pPr>
            <a:endParaRPr lang="fr-FR" sz="2800" dirty="0"/>
          </a:p>
          <a:p>
            <a:pPr marL="609600" lvl="0" indent="-609600">
              <a:defRPr sz="1800"/>
            </a:pPr>
            <a:r>
              <a:rPr sz="2800" dirty="0" err="1"/>
              <a:t>Décrire</a:t>
            </a:r>
            <a:r>
              <a:rPr sz="2800" dirty="0"/>
              <a:t> les conditions requises en matière de prévention et </a:t>
            </a:r>
            <a:r>
              <a:rPr lang="en-US" sz="2800" dirty="0" err="1"/>
              <a:t>contrôle</a:t>
            </a:r>
            <a:r>
              <a:rPr lang="en-US" sz="2800" dirty="0"/>
              <a:t> d</a:t>
            </a:r>
            <a:r>
              <a:rPr lang="it-IT" sz="2800" dirty="0"/>
              <a:t>es </a:t>
            </a:r>
            <a:r>
              <a:rPr sz="2800" dirty="0"/>
              <a:t>infection</a:t>
            </a:r>
            <a:r>
              <a:rPr lang="it-IT" sz="2800" dirty="0"/>
              <a:t>s (PCI)</a:t>
            </a:r>
            <a:r>
              <a:rPr sz="2800" dirty="0"/>
              <a:t> applicables au transport d'un cas suspect de </a:t>
            </a:r>
            <a:r>
              <a:rPr lang="it-IT" sz="2800" dirty="0"/>
              <a:t>MVE</a:t>
            </a:r>
            <a:r>
              <a:rPr sz="2800" dirty="0"/>
              <a:t>. </a:t>
            </a:r>
            <a:endParaRPr lang="es-ES" sz="2800" dirty="0"/>
          </a:p>
          <a:p>
            <a:pPr marL="0" lvl="0" indent="0">
              <a:buNone/>
              <a:defRPr sz="1800"/>
            </a:pPr>
            <a:endParaRPr sz="2800" dirty="0"/>
          </a:p>
          <a:p>
            <a:pPr marL="609600" lvl="0" indent="-609600">
              <a:defRPr sz="1800"/>
            </a:pPr>
            <a:r>
              <a:rPr sz="2800" dirty="0"/>
              <a:t>Identifier le </a:t>
            </a:r>
            <a:r>
              <a:rPr sz="2800" dirty="0" err="1"/>
              <a:t>rôle</a:t>
            </a:r>
            <a:r>
              <a:rPr sz="2800" dirty="0"/>
              <a:t> </a:t>
            </a:r>
            <a:r>
              <a:rPr lang="es-ES" sz="2800" dirty="0"/>
              <a:t>de </a:t>
            </a:r>
            <a:r>
              <a:rPr lang="es-ES" sz="2800" dirty="0" err="1"/>
              <a:t>l’EIR</a:t>
            </a:r>
            <a:r>
              <a:rPr lang="es-ES" sz="2800" dirty="0"/>
              <a:t> et </a:t>
            </a:r>
            <a:r>
              <a:rPr sz="2800" dirty="0"/>
              <a:t>des </a:t>
            </a:r>
            <a:r>
              <a:rPr sz="2800" dirty="0" err="1"/>
              <a:t>différents</a:t>
            </a:r>
            <a:r>
              <a:rPr sz="2800" dirty="0"/>
              <a:t> </a:t>
            </a:r>
            <a:r>
              <a:rPr sz="2800" dirty="0" err="1"/>
              <a:t>intervenant</a:t>
            </a:r>
            <a:r>
              <a:rPr lang="es-ES" sz="2800" dirty="0"/>
              <a:t>s</a:t>
            </a:r>
            <a:r>
              <a:rPr sz="2800" dirty="0"/>
              <a:t> dans le transport d'un cas</a:t>
            </a:r>
            <a:r>
              <a:rPr lang="fr-FR" sz="2800" dirty="0"/>
              <a:t> suspect de MVE.</a:t>
            </a:r>
            <a:endParaRPr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xfrm>
            <a:off x="448127" y="197768"/>
            <a:ext cx="8229600" cy="1143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lang="es-ES" sz="3600" b="1" dirty="0" err="1">
                <a:solidFill>
                  <a:srgbClr val="002060"/>
                </a:solidFill>
              </a:rPr>
              <a:t>Considérations</a:t>
            </a:r>
            <a:r>
              <a:rPr lang="es-ES" sz="3600" b="1" dirty="0">
                <a:solidFill>
                  <a:srgbClr val="002060"/>
                </a:solidFill>
              </a:rPr>
              <a:t> </a:t>
            </a:r>
            <a:r>
              <a:rPr lang="es-ES" sz="3600" b="1" dirty="0" err="1">
                <a:solidFill>
                  <a:srgbClr val="002060"/>
                </a:solidFill>
              </a:rPr>
              <a:t>préalables</a:t>
            </a:r>
            <a:r>
              <a:rPr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4" name="Shape 10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7565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609600" lvl="0" indent="-609600">
              <a:defRPr sz="1800"/>
            </a:pPr>
            <a:r>
              <a:rPr sz="2000" dirty="0"/>
              <a:t>Un cas suspect est une source potentielle de transmission de la </a:t>
            </a:r>
            <a:r>
              <a:rPr lang="it-IT" sz="2000" dirty="0"/>
              <a:t>MVE.</a:t>
            </a:r>
          </a:p>
          <a:p>
            <a:pPr marL="609600" lvl="0" indent="-609600">
              <a:defRPr sz="1800"/>
            </a:pPr>
            <a:endParaRPr sz="1000" dirty="0"/>
          </a:p>
          <a:p>
            <a:pPr marL="609600" lvl="0" indent="-609600">
              <a:defRPr sz="1800"/>
            </a:pPr>
            <a:r>
              <a:rPr sz="2000" dirty="0"/>
              <a:t>Les </a:t>
            </a:r>
            <a:r>
              <a:rPr lang="es-ES" sz="2000" dirty="0" err="1"/>
              <a:t>patients</a:t>
            </a:r>
            <a:r>
              <a:rPr sz="2000" dirty="0"/>
              <a:t> peuvent être irritables et difficiles à </a:t>
            </a:r>
            <a:r>
              <a:rPr sz="2000" dirty="0" err="1"/>
              <a:t>gérer</a:t>
            </a:r>
            <a:r>
              <a:rPr lang="es-ES" sz="2000" dirty="0"/>
              <a:t>.</a:t>
            </a:r>
          </a:p>
          <a:p>
            <a:pPr marL="609600" lvl="0" indent="-609600">
              <a:defRPr sz="1800"/>
            </a:pPr>
            <a:endParaRPr lang="es-ES" sz="1000" dirty="0"/>
          </a:p>
          <a:p>
            <a:pPr marL="609600" lvl="0" indent="-609600">
              <a:defRPr sz="1800"/>
            </a:pPr>
            <a:r>
              <a:rPr lang="es-ES" sz="2000" dirty="0"/>
              <a:t>Les </a:t>
            </a:r>
            <a:r>
              <a:rPr lang="es-ES" sz="2000" dirty="0" err="1"/>
              <a:t>patients</a:t>
            </a:r>
            <a:r>
              <a:rPr lang="es-ES" sz="2000" dirty="0"/>
              <a:t> </a:t>
            </a:r>
            <a:r>
              <a:rPr lang="es-ES" sz="2000" dirty="0" err="1"/>
              <a:t>doivent</a:t>
            </a:r>
            <a:r>
              <a:rPr lang="es-ES" sz="2000" dirty="0"/>
              <a:t> </a:t>
            </a:r>
            <a:r>
              <a:rPr lang="es-ES" sz="2000" dirty="0" err="1"/>
              <a:t>être</a:t>
            </a:r>
            <a:r>
              <a:rPr lang="es-ES" sz="2000" dirty="0"/>
              <a:t> </a:t>
            </a:r>
            <a:r>
              <a:rPr lang="es-ES" sz="2000" dirty="0" err="1"/>
              <a:t>traités</a:t>
            </a:r>
            <a:r>
              <a:rPr lang="es-ES" sz="2000" dirty="0"/>
              <a:t> </a:t>
            </a:r>
            <a:r>
              <a:rPr lang="es-ES" sz="2000" dirty="0" err="1"/>
              <a:t>avec</a:t>
            </a:r>
            <a:r>
              <a:rPr lang="es-ES" sz="2000" dirty="0"/>
              <a:t> </a:t>
            </a:r>
            <a:r>
              <a:rPr lang="es-ES" sz="2000" dirty="0" err="1"/>
              <a:t>dignité</a:t>
            </a:r>
            <a:r>
              <a:rPr lang="es-ES" sz="2000" dirty="0"/>
              <a:t> et </a:t>
            </a:r>
            <a:r>
              <a:rPr lang="es-ES" sz="2000" dirty="0" err="1"/>
              <a:t>respect</a:t>
            </a:r>
            <a:r>
              <a:rPr lang="es-ES" sz="2000" dirty="0"/>
              <a:t>.</a:t>
            </a:r>
          </a:p>
          <a:p>
            <a:pPr marL="609600" lvl="0" indent="-609600">
              <a:defRPr sz="1800"/>
            </a:pPr>
            <a:endParaRPr sz="1000" dirty="0"/>
          </a:p>
          <a:p>
            <a:pPr marL="609600" lvl="0" indent="-609600">
              <a:defRPr sz="1800"/>
            </a:pPr>
            <a:r>
              <a:rPr sz="2000" dirty="0"/>
              <a:t>Toutes les précautions de </a:t>
            </a:r>
            <a:r>
              <a:rPr lang="it-IT" sz="2000" dirty="0"/>
              <a:t>PCI</a:t>
            </a:r>
            <a:r>
              <a:rPr sz="2000" dirty="0"/>
              <a:t> ainsi que tous les </a:t>
            </a:r>
            <a:r>
              <a:rPr lang="it-IT" sz="2000" dirty="0"/>
              <a:t>EPI </a:t>
            </a:r>
            <a:r>
              <a:rPr sz="2000" dirty="0" err="1"/>
              <a:t>doivent</a:t>
            </a:r>
            <a:r>
              <a:rPr sz="2000" dirty="0"/>
              <a:t> être utilisés lors du transport d'un </a:t>
            </a:r>
            <a:r>
              <a:rPr sz="2000" dirty="0" err="1"/>
              <a:t>cas</a:t>
            </a:r>
            <a:r>
              <a:rPr sz="2000" dirty="0"/>
              <a:t> suspect</a:t>
            </a:r>
            <a:r>
              <a:rPr lang="es-ES" sz="2000" dirty="0"/>
              <a:t>.</a:t>
            </a:r>
          </a:p>
          <a:p>
            <a:pPr marL="0" lvl="0" indent="0">
              <a:buNone/>
              <a:defRPr sz="1800"/>
            </a:pPr>
            <a:endParaRPr lang="es-ES" sz="1000" dirty="0"/>
          </a:p>
          <a:p>
            <a:pPr marL="609600" lvl="0" indent="-609600">
              <a:defRPr sz="1800"/>
            </a:pPr>
            <a:r>
              <a:rPr lang="es-ES" sz="2000" dirty="0" err="1"/>
              <a:t>Selon</a:t>
            </a:r>
            <a:r>
              <a:rPr lang="es-ES" sz="2000" dirty="0"/>
              <a:t> le </a:t>
            </a:r>
            <a:r>
              <a:rPr lang="es-ES" sz="2000" dirty="0" err="1"/>
              <a:t>pays</a:t>
            </a:r>
            <a:r>
              <a:rPr lang="es-ES" sz="2000" dirty="0"/>
              <a:t>, le </a:t>
            </a:r>
            <a:r>
              <a:rPr lang="es-ES" sz="2000" dirty="0" err="1"/>
              <a:t>transport</a:t>
            </a:r>
            <a:r>
              <a:rPr lang="es-ES" sz="2000" dirty="0"/>
              <a:t> de </a:t>
            </a:r>
            <a:r>
              <a:rPr lang="es-ES" sz="2000" dirty="0" err="1"/>
              <a:t>patient</a:t>
            </a:r>
            <a:r>
              <a:rPr lang="es-ES" sz="2000" dirty="0"/>
              <a:t> </a:t>
            </a:r>
            <a:r>
              <a:rPr lang="es-ES" sz="2000" dirty="0" err="1"/>
              <a:t>peut</a:t>
            </a:r>
            <a:r>
              <a:rPr lang="es-ES" sz="2000" dirty="0"/>
              <a:t> </a:t>
            </a:r>
            <a:r>
              <a:rPr lang="es-ES" sz="2000" dirty="0" err="1"/>
              <a:t>être</a:t>
            </a:r>
            <a:r>
              <a:rPr lang="es-ES" sz="2000" dirty="0"/>
              <a:t> </a:t>
            </a:r>
            <a:r>
              <a:rPr lang="es-ES" sz="2000" dirty="0" err="1"/>
              <a:t>géré</a:t>
            </a:r>
            <a:r>
              <a:rPr lang="es-ES" sz="2000" dirty="0"/>
              <a:t> </a:t>
            </a:r>
            <a:r>
              <a:rPr lang="es-ES" sz="2000" dirty="0" err="1"/>
              <a:t>soit</a:t>
            </a:r>
            <a:r>
              <a:rPr lang="es-ES" sz="2000" dirty="0"/>
              <a:t> </a:t>
            </a:r>
            <a:r>
              <a:rPr lang="es-ES" sz="2000" dirty="0" err="1"/>
              <a:t>directement</a:t>
            </a:r>
            <a:r>
              <a:rPr lang="es-ES" sz="2000" dirty="0"/>
              <a:t> par </a:t>
            </a:r>
            <a:r>
              <a:rPr lang="es-ES" sz="2000" dirty="0" err="1"/>
              <a:t>l’EIR</a:t>
            </a:r>
            <a:r>
              <a:rPr lang="es-ES" sz="2000" dirty="0"/>
              <a:t> </a:t>
            </a:r>
            <a:r>
              <a:rPr lang="es-ES" sz="2000" dirty="0" err="1"/>
              <a:t>soit</a:t>
            </a:r>
            <a:r>
              <a:rPr lang="es-ES" sz="2000" dirty="0"/>
              <a:t> par </a:t>
            </a:r>
            <a:r>
              <a:rPr lang="es-ES" sz="2000" dirty="0" err="1"/>
              <a:t>l’intermédiaire</a:t>
            </a:r>
            <a:r>
              <a:rPr lang="es-ES" sz="2000" dirty="0"/>
              <a:t> </a:t>
            </a:r>
            <a:r>
              <a:rPr lang="es-ES" sz="2000" dirty="0" err="1"/>
              <a:t>d’un</a:t>
            </a:r>
            <a:r>
              <a:rPr lang="es-ES" sz="2000" dirty="0"/>
              <a:t> partenaire (ex: SAMU).</a:t>
            </a:r>
          </a:p>
          <a:p>
            <a:pPr marL="0" lvl="0" indent="0">
              <a:buNone/>
              <a:defRPr sz="1800"/>
            </a:pPr>
            <a:endParaRPr lang="es-ES" sz="1000" dirty="0"/>
          </a:p>
          <a:p>
            <a:pPr marL="609600" lvl="0" indent="-609600">
              <a:defRPr sz="1800"/>
            </a:pPr>
            <a:r>
              <a:rPr lang="es-ES" sz="2000" dirty="0"/>
              <a:t>Le </a:t>
            </a:r>
            <a:r>
              <a:rPr lang="es-ES" sz="2000" dirty="0" err="1"/>
              <a:t>coordinateur</a:t>
            </a:r>
            <a:r>
              <a:rPr lang="es-ES" sz="2000" dirty="0"/>
              <a:t> de </a:t>
            </a:r>
            <a:r>
              <a:rPr lang="es-ES" sz="2000" dirty="0" err="1"/>
              <a:t>l’EIR</a:t>
            </a:r>
            <a:r>
              <a:rPr lang="es-ES" sz="2000" dirty="0"/>
              <a:t> reste </a:t>
            </a:r>
            <a:r>
              <a:rPr lang="es-ES" sz="2000" dirty="0" err="1"/>
              <a:t>garant</a:t>
            </a:r>
            <a:r>
              <a:rPr lang="es-ES" sz="2000" dirty="0"/>
              <a:t> des </a:t>
            </a:r>
            <a:r>
              <a:rPr lang="es-ES" sz="2000" dirty="0" err="1"/>
              <a:t>bonnes</a:t>
            </a:r>
            <a:r>
              <a:rPr lang="es-ES" sz="2000" dirty="0"/>
              <a:t> </a:t>
            </a:r>
            <a:r>
              <a:rPr lang="es-ES" sz="2000" dirty="0" err="1"/>
              <a:t>pratiques</a:t>
            </a:r>
            <a:r>
              <a:rPr lang="es-ES" sz="2000" dirty="0"/>
              <a:t> et de </a:t>
            </a:r>
            <a:r>
              <a:rPr lang="es-ES" sz="2000" dirty="0" err="1"/>
              <a:t>l’application</a:t>
            </a:r>
            <a:r>
              <a:rPr lang="es-ES" sz="2000" dirty="0"/>
              <a:t> des </a:t>
            </a:r>
            <a:r>
              <a:rPr lang="es-ES" sz="2000" dirty="0" err="1"/>
              <a:t>procédures</a:t>
            </a:r>
            <a:r>
              <a:rPr lang="es-ES" sz="2000" dirty="0"/>
              <a:t> </a:t>
            </a:r>
            <a:r>
              <a:rPr lang="es-ES" sz="2000" dirty="0" err="1"/>
              <a:t>oprérationnelles</a:t>
            </a:r>
            <a:r>
              <a:rPr lang="es-ES" sz="2000" dirty="0"/>
              <a:t>  </a:t>
            </a:r>
            <a:r>
              <a:rPr lang="es-ES" sz="2000" dirty="0" err="1"/>
              <a:t>lors</a:t>
            </a:r>
            <a:r>
              <a:rPr lang="es-ES" sz="2000" dirty="0"/>
              <a:t> du </a:t>
            </a:r>
            <a:r>
              <a:rPr lang="es-ES" sz="2000" dirty="0" err="1"/>
              <a:t>transport</a:t>
            </a:r>
            <a:r>
              <a:rPr lang="es-ES" sz="2000" dirty="0"/>
              <a:t> de </a:t>
            </a:r>
            <a:r>
              <a:rPr lang="es-ES" sz="2000" dirty="0" err="1"/>
              <a:t>patient</a:t>
            </a:r>
            <a:r>
              <a:rPr lang="es-ES" sz="2000" dirty="0"/>
              <a:t>.</a:t>
            </a:r>
          </a:p>
          <a:p>
            <a:pPr marL="609600" lvl="0" indent="-609600">
              <a:defRPr sz="1800"/>
            </a:pP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</p:spPr>
        <p:txBody>
          <a:bodyPr/>
          <a:lstStyle/>
          <a:p>
            <a:r>
              <a:rPr lang="en-US" sz="2800" b="1" dirty="0" err="1">
                <a:solidFill>
                  <a:srgbClr val="002060"/>
                </a:solidFill>
              </a:rPr>
              <a:t>Caractéristiques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requises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d’une</a:t>
            </a:r>
            <a:r>
              <a:rPr lang="en-US" sz="2800" b="1" dirty="0">
                <a:solidFill>
                  <a:srgbClr val="002060"/>
                </a:solidFill>
              </a:rPr>
              <a:t> ambulance pour transporter un </a:t>
            </a:r>
            <a:r>
              <a:rPr lang="en-US" sz="2800" b="1" dirty="0" err="1">
                <a:solidFill>
                  <a:srgbClr val="002060"/>
                </a:solidFill>
              </a:rPr>
              <a:t>cas</a:t>
            </a:r>
            <a:r>
              <a:rPr lang="en-US" sz="2800" b="1" dirty="0">
                <a:solidFill>
                  <a:srgbClr val="002060"/>
                </a:solidFill>
              </a:rPr>
              <a:t> suspect MVE</a:t>
            </a:r>
          </a:p>
        </p:txBody>
      </p:sp>
      <p:pic>
        <p:nvPicPr>
          <p:cNvPr id="4" name="Content Placeholder 3" descr="IMG_152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5" b="13465"/>
          <a:stretch>
            <a:fillRect/>
          </a:stretch>
        </p:blipFill>
        <p:spPr>
          <a:xfrm>
            <a:off x="611560" y="1539044"/>
            <a:ext cx="3672408" cy="2376264"/>
          </a:xfrm>
        </p:spPr>
      </p:pic>
      <p:pic>
        <p:nvPicPr>
          <p:cNvPr id="1026" name="Picture 2" descr="http://toyota-gib.com/eng/accessories/4x4-equipment/pick-up-accessories/land-cruiser-79-single-cabin-pick-up-rear-fabric-canopy-tar-lc79-scb/imgs/504-canopy-frame-79SC-G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3168352" cy="221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179"/>
          <p:cNvSpPr txBox="1">
            <a:spLocks/>
          </p:cNvSpPr>
          <p:nvPr/>
        </p:nvSpPr>
        <p:spPr bwMode="auto">
          <a:xfrm>
            <a:off x="4582344" y="1484784"/>
            <a:ext cx="445415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  <a:defRPr sz="6000" b="1" i="1" kern="1200">
                <a:solidFill>
                  <a:srgbClr val="333399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 b="0" i="0">
                <a:solidFill>
                  <a:srgbClr val="000000"/>
                </a:solidFill>
              </a:defRPr>
            </a:pPr>
            <a:r>
              <a:rPr lang="es-ES" sz="2000" dirty="0" err="1"/>
              <a:t>Séparation</a:t>
            </a:r>
            <a:r>
              <a:rPr lang="es-ES" sz="2000" dirty="0"/>
              <a:t> </a:t>
            </a:r>
            <a:r>
              <a:rPr lang="es-ES" sz="2000" dirty="0" err="1"/>
              <a:t>physique</a:t>
            </a:r>
            <a:r>
              <a:rPr lang="es-ES" sz="2000" dirty="0"/>
              <a:t> entre la </a:t>
            </a:r>
            <a:r>
              <a:rPr lang="es-ES" sz="2000" dirty="0" err="1"/>
              <a:t>cabine</a:t>
            </a:r>
            <a:r>
              <a:rPr lang="es-ES" sz="2000" dirty="0"/>
              <a:t> pilote et </a:t>
            </a:r>
            <a:r>
              <a:rPr lang="es-ES" sz="2000" dirty="0" err="1"/>
              <a:t>l’arrière</a:t>
            </a:r>
            <a:r>
              <a:rPr lang="es-ES" sz="2000" dirty="0"/>
              <a:t> du </a:t>
            </a:r>
            <a:r>
              <a:rPr lang="es-ES" sz="2000" dirty="0" err="1"/>
              <a:t>véhicule</a:t>
            </a:r>
            <a:r>
              <a:rPr lang="es-ES" sz="2000" dirty="0"/>
              <a:t>.</a:t>
            </a:r>
          </a:p>
          <a:p>
            <a:pPr>
              <a:defRPr sz="1800" b="0" i="0">
                <a:solidFill>
                  <a:srgbClr val="000000"/>
                </a:solidFill>
              </a:defRPr>
            </a:pPr>
            <a:endParaRPr lang="es-ES" sz="2000" dirty="0"/>
          </a:p>
          <a:p>
            <a:pPr>
              <a:defRPr sz="1800" b="0" i="0">
                <a:solidFill>
                  <a:srgbClr val="000000"/>
                </a:solidFill>
              </a:defRPr>
            </a:pPr>
            <a:r>
              <a:rPr lang="es-ES" sz="2000" dirty="0" err="1"/>
              <a:t>Arrière</a:t>
            </a:r>
            <a:r>
              <a:rPr lang="es-ES" sz="2000" dirty="0"/>
              <a:t> du </a:t>
            </a:r>
            <a:r>
              <a:rPr lang="es-ES" sz="2000" dirty="0" err="1"/>
              <a:t>véhicule</a:t>
            </a:r>
            <a:r>
              <a:rPr lang="es-ES" sz="2000" dirty="0"/>
              <a:t> </a:t>
            </a:r>
            <a:r>
              <a:rPr lang="es-ES" sz="2000" dirty="0" err="1"/>
              <a:t>suffisamment</a:t>
            </a:r>
            <a:r>
              <a:rPr lang="es-ES" sz="2000" dirty="0"/>
              <a:t> </a:t>
            </a:r>
            <a:r>
              <a:rPr lang="es-ES" sz="2000" dirty="0" err="1"/>
              <a:t>long</a:t>
            </a:r>
            <a:r>
              <a:rPr lang="es-ES" sz="2000" dirty="0"/>
              <a:t> </a:t>
            </a:r>
            <a:r>
              <a:rPr lang="es-ES" sz="2000" dirty="0" err="1"/>
              <a:t>pour</a:t>
            </a:r>
            <a:r>
              <a:rPr lang="es-ES" sz="2000" dirty="0"/>
              <a:t> </a:t>
            </a:r>
            <a:r>
              <a:rPr lang="es-ES" sz="2000" dirty="0" err="1"/>
              <a:t>transporter</a:t>
            </a:r>
            <a:r>
              <a:rPr lang="es-ES" sz="2000" dirty="0"/>
              <a:t> un </a:t>
            </a:r>
            <a:r>
              <a:rPr lang="es-ES" sz="2000" dirty="0" err="1"/>
              <a:t>patient</a:t>
            </a:r>
            <a:r>
              <a:rPr lang="es-ES" sz="2000" dirty="0"/>
              <a:t> </a:t>
            </a:r>
            <a:r>
              <a:rPr lang="es-ES" sz="2000" dirty="0" err="1"/>
              <a:t>allongé</a:t>
            </a:r>
            <a:r>
              <a:rPr lang="es-ES" sz="2000" dirty="0"/>
              <a:t> (</a:t>
            </a:r>
            <a:r>
              <a:rPr lang="es-ES" sz="2000" dirty="0" err="1"/>
              <a:t>pas</a:t>
            </a:r>
            <a:r>
              <a:rPr lang="es-ES" sz="2000" dirty="0"/>
              <a:t> de pick-up doublé </a:t>
            </a:r>
            <a:r>
              <a:rPr lang="es-ES" sz="2000" dirty="0" err="1"/>
              <a:t>cabine</a:t>
            </a:r>
            <a:r>
              <a:rPr lang="es-ES" sz="2000" dirty="0"/>
              <a:t>)</a:t>
            </a:r>
            <a:endParaRPr lang="fr-FR" sz="2000" dirty="0"/>
          </a:p>
        </p:txBody>
      </p:sp>
      <p:sp>
        <p:nvSpPr>
          <p:cNvPr id="6" name="Shape 179"/>
          <p:cNvSpPr txBox="1">
            <a:spLocks/>
          </p:cNvSpPr>
          <p:nvPr/>
        </p:nvSpPr>
        <p:spPr bwMode="auto">
          <a:xfrm>
            <a:off x="596217" y="4221089"/>
            <a:ext cx="4114800" cy="17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  <a:defRPr sz="6000" b="1" i="1" kern="1200">
                <a:solidFill>
                  <a:srgbClr val="333399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1800" b="0" i="0">
                <a:solidFill>
                  <a:srgbClr val="000000"/>
                </a:solidFill>
              </a:defRPr>
            </a:pPr>
            <a:r>
              <a:rPr lang="es-ES" sz="2000" dirty="0" err="1"/>
              <a:t>Arrière</a:t>
            </a:r>
            <a:r>
              <a:rPr lang="es-ES" sz="2000" dirty="0"/>
              <a:t> du </a:t>
            </a:r>
            <a:r>
              <a:rPr lang="es-ES" sz="2000" dirty="0" err="1"/>
              <a:t>véhicule</a:t>
            </a:r>
            <a:r>
              <a:rPr lang="es-ES" sz="2000" dirty="0"/>
              <a:t> </a:t>
            </a:r>
            <a:r>
              <a:rPr lang="es-ES" sz="2000" dirty="0" err="1"/>
              <a:t>avec</a:t>
            </a:r>
            <a:r>
              <a:rPr lang="es-ES" sz="2000" dirty="0"/>
              <a:t> un </a:t>
            </a:r>
            <a:r>
              <a:rPr lang="es-ES" sz="2000" dirty="0" err="1"/>
              <a:t>minimum</a:t>
            </a:r>
            <a:r>
              <a:rPr lang="es-ES" sz="2000" dirty="0"/>
              <a:t> </a:t>
            </a:r>
            <a:r>
              <a:rPr lang="es-ES" sz="2000" dirty="0" err="1"/>
              <a:t>d’équipement</a:t>
            </a:r>
            <a:r>
              <a:rPr lang="es-ES" sz="2000" dirty="0"/>
              <a:t> </a:t>
            </a:r>
            <a:r>
              <a:rPr lang="es-ES" sz="2000" dirty="0" err="1"/>
              <a:t>pour</a:t>
            </a:r>
            <a:r>
              <a:rPr lang="es-ES" sz="2000" dirty="0"/>
              <a:t> </a:t>
            </a:r>
            <a:r>
              <a:rPr lang="es-ES" sz="2000" dirty="0" err="1"/>
              <a:t>faciliter</a:t>
            </a:r>
            <a:r>
              <a:rPr lang="es-ES" sz="2000" dirty="0"/>
              <a:t> le </a:t>
            </a:r>
            <a:r>
              <a:rPr lang="es-ES" sz="2000" dirty="0" err="1"/>
              <a:t>nettoyage</a:t>
            </a:r>
            <a:r>
              <a:rPr lang="es-ES" sz="2000" dirty="0"/>
              <a:t> et la </a:t>
            </a:r>
            <a:r>
              <a:rPr lang="es-ES" sz="2000" dirty="0" err="1"/>
              <a:t>désinfection</a:t>
            </a:r>
            <a:r>
              <a:rPr lang="es-ES" sz="2000" dirty="0"/>
              <a:t>.</a:t>
            </a:r>
          </a:p>
          <a:p>
            <a:pPr marL="0" indent="0">
              <a:buNone/>
              <a:defRPr sz="1800" b="0" i="0">
                <a:solidFill>
                  <a:srgbClr val="000000"/>
                </a:solidFill>
              </a:defRPr>
            </a:pPr>
            <a:endParaRPr lang="es-ES" sz="2000" dirty="0"/>
          </a:p>
          <a:p>
            <a:pPr marL="0" indent="0">
              <a:buNone/>
              <a:defRPr sz="1800" b="0" i="0">
                <a:solidFill>
                  <a:srgbClr val="000000"/>
                </a:solidFill>
              </a:defRPr>
            </a:pPr>
            <a:r>
              <a:rPr lang="es-ES" sz="2000" dirty="0"/>
              <a:t>Pas de </a:t>
            </a:r>
            <a:r>
              <a:rPr lang="es-ES" sz="2000" dirty="0" err="1"/>
              <a:t>surfaces</a:t>
            </a:r>
            <a:r>
              <a:rPr lang="es-ES" sz="2000" dirty="0"/>
              <a:t> </a:t>
            </a:r>
            <a:r>
              <a:rPr lang="es-ES" sz="2000" dirty="0" err="1"/>
              <a:t>métalliques</a:t>
            </a:r>
            <a:r>
              <a:rPr lang="es-ES" sz="2000" dirty="0"/>
              <a:t> (</a:t>
            </a:r>
            <a:r>
              <a:rPr lang="es-ES" sz="2000" dirty="0" err="1"/>
              <a:t>ou</a:t>
            </a:r>
            <a:r>
              <a:rPr lang="es-ES" sz="2000" dirty="0"/>
              <a:t> </a:t>
            </a:r>
            <a:r>
              <a:rPr lang="es-ES" sz="2000" dirty="0" err="1"/>
              <a:t>alors</a:t>
            </a:r>
            <a:r>
              <a:rPr lang="es-ES" sz="2000" dirty="0"/>
              <a:t> </a:t>
            </a:r>
            <a:r>
              <a:rPr lang="es-ES" sz="2000" dirty="0" err="1"/>
              <a:t>protégées</a:t>
            </a:r>
            <a:r>
              <a:rPr lang="es-ES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23049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L’équipe ambulancière standard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929411"/>
          </a:xfrm>
        </p:spPr>
        <p:txBody>
          <a:bodyPr/>
          <a:lstStyle/>
          <a:p>
            <a:r>
              <a:rPr lang="es-ES" sz="2800" dirty="0"/>
              <a:t>Si </a:t>
            </a:r>
            <a:r>
              <a:rPr lang="es-ES" sz="2800" dirty="0" err="1"/>
              <a:t>l’équipe</a:t>
            </a:r>
            <a:r>
              <a:rPr lang="es-ES" sz="2800" dirty="0"/>
              <a:t> </a:t>
            </a:r>
            <a:r>
              <a:rPr lang="es-ES" sz="2800" dirty="0" err="1"/>
              <a:t>d’ambulance</a:t>
            </a:r>
            <a:r>
              <a:rPr lang="es-ES" sz="2800" dirty="0"/>
              <a:t> </a:t>
            </a:r>
            <a:r>
              <a:rPr lang="es-ES" sz="2800" dirty="0" err="1"/>
              <a:t>est</a:t>
            </a:r>
            <a:r>
              <a:rPr lang="es-ES" sz="2800" dirty="0"/>
              <a:t> </a:t>
            </a:r>
            <a:r>
              <a:rPr lang="es-ES" sz="2800" b="1" dirty="0" err="1"/>
              <a:t>intégrée</a:t>
            </a:r>
            <a:r>
              <a:rPr lang="es-ES" sz="2800" b="1" dirty="0"/>
              <a:t> </a:t>
            </a:r>
            <a:r>
              <a:rPr lang="es-ES" sz="2800" b="1" dirty="0" err="1"/>
              <a:t>dans</a:t>
            </a:r>
            <a:r>
              <a:rPr lang="es-ES" sz="2800" b="1" dirty="0"/>
              <a:t> </a:t>
            </a:r>
            <a:r>
              <a:rPr lang="es-ES" sz="2800" b="1" dirty="0" err="1"/>
              <a:t>l’EIR</a:t>
            </a:r>
            <a:r>
              <a:rPr lang="es-ES" sz="2800" dirty="0"/>
              <a:t>:</a:t>
            </a:r>
            <a:endParaRPr lang="fr-FR" sz="2800" dirty="0"/>
          </a:p>
          <a:p>
            <a:pPr lvl="1"/>
            <a:r>
              <a:rPr lang="fr-FR" sz="2400" dirty="0"/>
              <a:t>Un chauffeur</a:t>
            </a:r>
          </a:p>
          <a:p>
            <a:pPr lvl="1"/>
            <a:r>
              <a:rPr lang="fr-FR" sz="2400" dirty="0"/>
              <a:t>Un infirmier</a:t>
            </a:r>
          </a:p>
          <a:p>
            <a:pPr lvl="1"/>
            <a:r>
              <a:rPr lang="fr-FR" sz="2400" dirty="0"/>
              <a:t>2 brancardiers</a:t>
            </a:r>
          </a:p>
          <a:p>
            <a:pPr marL="342900" lvl="1" indent="-342900">
              <a:buFont typeface="Arial" charset="0"/>
              <a:buChar char="•"/>
            </a:pPr>
            <a:r>
              <a:rPr lang="es-ES" dirty="0"/>
              <a:t>Si </a:t>
            </a:r>
            <a:r>
              <a:rPr lang="es-ES" dirty="0" err="1"/>
              <a:t>l’équipe</a:t>
            </a:r>
            <a:r>
              <a:rPr lang="es-ES" dirty="0"/>
              <a:t> </a:t>
            </a:r>
            <a:r>
              <a:rPr lang="es-ES" dirty="0" err="1"/>
              <a:t>d’ambulance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b="1" dirty="0" err="1"/>
              <a:t>indépendante</a:t>
            </a:r>
            <a:r>
              <a:rPr lang="es-ES" b="1" dirty="0"/>
              <a:t> de </a:t>
            </a:r>
            <a:r>
              <a:rPr lang="es-ES" b="1" dirty="0" err="1"/>
              <a:t>l’EIR</a:t>
            </a:r>
            <a:r>
              <a:rPr lang="es-ES" dirty="0"/>
              <a:t>:</a:t>
            </a:r>
          </a:p>
          <a:p>
            <a:pPr marL="742950" lvl="2" indent="-342900"/>
            <a:r>
              <a:rPr lang="es-ES" dirty="0" err="1"/>
              <a:t>Idem</a:t>
            </a:r>
            <a:r>
              <a:rPr lang="es-ES" dirty="0"/>
              <a:t> + un </a:t>
            </a:r>
            <a:r>
              <a:rPr lang="es-ES" dirty="0" err="1"/>
              <a:t>hygiéniste</a:t>
            </a:r>
            <a:endParaRPr lang="es-ES" dirty="0"/>
          </a:p>
          <a:p>
            <a:pPr marL="742950" lvl="2" indent="-342900"/>
            <a:endParaRPr lang="fr-FR" dirty="0"/>
          </a:p>
          <a:p>
            <a:pPr marL="0" indent="0">
              <a:buNone/>
            </a:pPr>
            <a:r>
              <a:rPr lang="es-ES" dirty="0">
                <a:sym typeface="Wingdings" panose="05000000000000000000" pitchFamily="2" charset="2"/>
              </a:rPr>
              <a:t> </a:t>
            </a:r>
            <a:r>
              <a:rPr lang="es-ES" sz="2800" b="1" dirty="0">
                <a:sym typeface="Wingdings" panose="05000000000000000000" pitchFamily="2" charset="2"/>
              </a:rPr>
              <a:t>2 </a:t>
            </a:r>
            <a:r>
              <a:rPr lang="es-ES" sz="2800" b="1" dirty="0" err="1">
                <a:sym typeface="Wingdings" panose="05000000000000000000" pitchFamily="2" charset="2"/>
              </a:rPr>
              <a:t>véhicules</a:t>
            </a:r>
            <a:r>
              <a:rPr lang="es-ES" sz="2800" b="1" dirty="0">
                <a:sym typeface="Wingdings" panose="05000000000000000000" pitchFamily="2" charset="2"/>
              </a:rPr>
              <a:t> </a:t>
            </a:r>
            <a:r>
              <a:rPr lang="es-ES" sz="2800" b="1" dirty="0" err="1">
                <a:sym typeface="Wingdings" panose="05000000000000000000" pitchFamily="2" charset="2"/>
              </a:rPr>
              <a:t>sont</a:t>
            </a:r>
            <a:r>
              <a:rPr lang="es-ES" sz="2800" b="1" dirty="0">
                <a:sym typeface="Wingdings" panose="05000000000000000000" pitchFamily="2" charset="2"/>
              </a:rPr>
              <a:t> </a:t>
            </a:r>
            <a:r>
              <a:rPr lang="es-ES" sz="2800" b="1" dirty="0" err="1">
                <a:sym typeface="Wingdings" panose="05000000000000000000" pitchFamily="2" charset="2"/>
              </a:rPr>
              <a:t>nécessaires</a:t>
            </a:r>
            <a:r>
              <a:rPr lang="es-ES" sz="2800" dirty="0">
                <a:sym typeface="Wingdings" panose="05000000000000000000" pitchFamily="2" charset="2"/>
              </a:rPr>
              <a:t>: un </a:t>
            </a:r>
            <a:r>
              <a:rPr lang="es-ES" sz="2800" dirty="0" err="1">
                <a:sym typeface="Wingdings" panose="05000000000000000000" pitchFamily="2" charset="2"/>
              </a:rPr>
              <a:t>pour</a:t>
            </a:r>
            <a:r>
              <a:rPr lang="es-ES" sz="2800" dirty="0">
                <a:sym typeface="Wingdings" panose="05000000000000000000" pitchFamily="2" charset="2"/>
              </a:rPr>
              <a:t> le </a:t>
            </a:r>
            <a:r>
              <a:rPr lang="es-ES" sz="2800" dirty="0" err="1">
                <a:sym typeface="Wingdings" panose="05000000000000000000" pitchFamily="2" charset="2"/>
              </a:rPr>
              <a:t>transport</a:t>
            </a:r>
            <a:r>
              <a:rPr lang="es-ES" sz="2800" dirty="0">
                <a:sym typeface="Wingdings" panose="05000000000000000000" pitchFamily="2" charset="2"/>
              </a:rPr>
              <a:t> du </a:t>
            </a:r>
            <a:r>
              <a:rPr lang="es-ES" sz="2800" dirty="0" err="1">
                <a:sym typeface="Wingdings" panose="05000000000000000000" pitchFamily="2" charset="2"/>
              </a:rPr>
              <a:t>personnel</a:t>
            </a:r>
            <a:r>
              <a:rPr lang="es-ES" sz="2800" dirty="0">
                <a:sym typeface="Wingdings" panose="05000000000000000000" pitchFamily="2" charset="2"/>
              </a:rPr>
              <a:t> et du </a:t>
            </a:r>
            <a:r>
              <a:rPr lang="es-ES" sz="2800" dirty="0" err="1">
                <a:sym typeface="Wingdings" panose="05000000000000000000" pitchFamily="2" charset="2"/>
              </a:rPr>
              <a:t>matériel</a:t>
            </a:r>
            <a:r>
              <a:rPr lang="es-ES" sz="2800" dirty="0">
                <a:sym typeface="Wingdings" panose="05000000000000000000" pitchFamily="2" charset="2"/>
              </a:rPr>
              <a:t> et un </a:t>
            </a:r>
            <a:r>
              <a:rPr lang="es-ES" sz="2800" dirty="0" err="1">
                <a:sym typeface="Wingdings" panose="05000000000000000000" pitchFamily="2" charset="2"/>
              </a:rPr>
              <a:t>pour</a:t>
            </a:r>
            <a:r>
              <a:rPr lang="es-ES" sz="2800" dirty="0">
                <a:sym typeface="Wingdings" panose="05000000000000000000" pitchFamily="2" charset="2"/>
              </a:rPr>
              <a:t> le </a:t>
            </a:r>
            <a:r>
              <a:rPr lang="es-ES" sz="2800" dirty="0" err="1">
                <a:sym typeface="Wingdings" panose="05000000000000000000" pitchFamily="2" charset="2"/>
              </a:rPr>
              <a:t>transport</a:t>
            </a:r>
            <a:r>
              <a:rPr lang="es-ES" sz="2800" dirty="0">
                <a:sym typeface="Wingdings" panose="05000000000000000000" pitchFamily="2" charset="2"/>
              </a:rPr>
              <a:t> du </a:t>
            </a:r>
            <a:r>
              <a:rPr lang="es-ES" sz="2800" dirty="0" err="1">
                <a:sym typeface="Wingdings" panose="05000000000000000000" pitchFamily="2" charset="2"/>
              </a:rPr>
              <a:t>patient</a:t>
            </a:r>
            <a:r>
              <a:rPr lang="es-ES" sz="2800" dirty="0">
                <a:sym typeface="Wingdings" panose="05000000000000000000" pitchFamily="2" charset="2"/>
              </a:rPr>
              <a:t>.</a:t>
            </a:r>
            <a:endParaRPr lang="fr-FR" sz="2800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2774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672408"/>
          </a:xfrm>
        </p:spPr>
        <p:txBody>
          <a:bodyPr/>
          <a:lstStyle/>
          <a:p>
            <a:pPr marL="457200" lvl="0" indent="-45720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Mobilisation de l’EIR et des AMBULANCIERS pour une alerte de cas suspects de MVE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Préparation des véhicules et de l’équipement  avant  le départ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Arrivée sur les lieux où se trouve le cas suspect de MVE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Enlèvement du cas suspects de MVE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Désinfection et retrait de l’EPI de l’équipe d’ambulance (sauf infirmier qui accompagne le patient)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es-ES" sz="2000" dirty="0" err="1">
                <a:solidFill>
                  <a:srgbClr val="002060"/>
                </a:solidFill>
              </a:rPr>
              <a:t>Départ</a:t>
            </a:r>
            <a:r>
              <a:rPr lang="es-ES" sz="2000" dirty="0">
                <a:solidFill>
                  <a:srgbClr val="002060"/>
                </a:solidFill>
              </a:rPr>
              <a:t> de </a:t>
            </a:r>
            <a:r>
              <a:rPr lang="es-ES" sz="2000" dirty="0" err="1">
                <a:solidFill>
                  <a:srgbClr val="002060"/>
                </a:solidFill>
              </a:rPr>
              <a:t>l’ambulance</a:t>
            </a:r>
            <a:endParaRPr lang="es-ES" sz="2000" dirty="0">
              <a:solidFill>
                <a:srgbClr val="002060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Arrivée de l’ambulance au CTE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fr-FR" sz="2000" dirty="0">
                <a:solidFill>
                  <a:srgbClr val="002060"/>
                </a:solidFill>
              </a:rPr>
              <a:t>Gestion des déchets et désinfection de l’ambulance.</a:t>
            </a:r>
          </a:p>
          <a:p>
            <a:pPr marL="457200" lvl="0" indent="-457200">
              <a:buFont typeface="Arial" charset="0"/>
              <a:buAutoNum type="arabicPeriod"/>
            </a:pPr>
            <a:endParaRPr lang="fr-FR" sz="2000" b="1" dirty="0">
              <a:solidFill>
                <a:srgbClr val="002060"/>
              </a:solidFill>
            </a:endParaRPr>
          </a:p>
          <a:p>
            <a:pPr marL="457200" indent="-457200">
              <a:buFont typeface="Arial" charset="0"/>
              <a:buAutoNum type="arabicPeriod"/>
            </a:pPr>
            <a:endParaRPr lang="es-ES" sz="2000" b="1" dirty="0">
              <a:solidFill>
                <a:srgbClr val="002060"/>
              </a:solidFill>
            </a:endParaRPr>
          </a:p>
          <a:p>
            <a:pPr marL="457200" lvl="0" indent="-457200">
              <a:buFont typeface="Arial" charset="0"/>
              <a:buAutoNum type="arabicPeriod"/>
            </a:pPr>
            <a:endParaRPr lang="fr-FR" sz="2000" b="1" dirty="0">
              <a:solidFill>
                <a:srgbClr val="002060"/>
              </a:solidFill>
            </a:endParaRPr>
          </a:p>
          <a:p>
            <a:pPr marL="457200" indent="-457200">
              <a:buFont typeface="Arial" charset="0"/>
              <a:buAutoNum type="arabicPeriod"/>
            </a:pPr>
            <a:endParaRPr lang="fr-FR" sz="2000" b="1" dirty="0">
              <a:solidFill>
                <a:srgbClr val="002060"/>
              </a:solidFill>
            </a:endParaRPr>
          </a:p>
          <a:p>
            <a:pPr marL="457200" lvl="0" indent="-457200">
              <a:buFont typeface="Arial" charset="0"/>
              <a:buAutoNum type="arabicPeriod"/>
            </a:pPr>
            <a:endParaRPr lang="fr-FR" sz="2000" b="1" dirty="0">
              <a:solidFill>
                <a:srgbClr val="002060"/>
              </a:solidFill>
            </a:endParaRPr>
          </a:p>
          <a:p>
            <a:pPr marL="457200" indent="-457200">
              <a:buFont typeface="Arial" charset="0"/>
              <a:buAutoNum type="arabicPeriod"/>
            </a:pPr>
            <a:endParaRPr lang="fr-FR" sz="2000" b="1" dirty="0">
              <a:solidFill>
                <a:srgbClr val="002060"/>
              </a:solidFill>
            </a:endParaRPr>
          </a:p>
          <a:p>
            <a:pPr marL="457200" lvl="0" indent="-457200">
              <a:buAutoNum type="arabicPeriod"/>
            </a:pPr>
            <a:endParaRPr lang="fr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>
                <a:solidFill>
                  <a:srgbClr val="002060"/>
                </a:solidFill>
              </a:rPr>
              <a:t>Le </a:t>
            </a:r>
            <a:r>
              <a:rPr lang="es-ES" sz="3600" b="1" dirty="0" err="1">
                <a:solidFill>
                  <a:srgbClr val="002060"/>
                </a:solidFill>
              </a:rPr>
              <a:t>transport</a:t>
            </a:r>
            <a:r>
              <a:rPr lang="es-ES" sz="3600" b="1" dirty="0">
                <a:solidFill>
                  <a:srgbClr val="002060"/>
                </a:solidFill>
              </a:rPr>
              <a:t> en </a:t>
            </a:r>
            <a:r>
              <a:rPr lang="es-ES" sz="3600" b="1" dirty="0" err="1">
                <a:solidFill>
                  <a:srgbClr val="002060"/>
                </a:solidFill>
              </a:rPr>
              <a:t>ambulance</a:t>
            </a:r>
            <a:r>
              <a:rPr lang="es-ES" sz="3600" b="1" dirty="0">
                <a:solidFill>
                  <a:srgbClr val="002060"/>
                </a:solidFill>
              </a:rPr>
              <a:t> </a:t>
            </a:r>
            <a:r>
              <a:rPr lang="es-ES" sz="3600" b="1" dirty="0" err="1">
                <a:solidFill>
                  <a:srgbClr val="002060"/>
                </a:solidFill>
              </a:rPr>
              <a:t>d’un</a:t>
            </a:r>
            <a:r>
              <a:rPr lang="es-ES" sz="3600" b="1" dirty="0">
                <a:solidFill>
                  <a:srgbClr val="002060"/>
                </a:solidFill>
              </a:rPr>
              <a:t> cas </a:t>
            </a:r>
            <a:r>
              <a:rPr lang="es-ES" sz="3600" b="1" dirty="0" err="1">
                <a:solidFill>
                  <a:srgbClr val="002060"/>
                </a:solidFill>
              </a:rPr>
              <a:t>suspect</a:t>
            </a:r>
            <a:r>
              <a:rPr lang="es-ES" sz="3600" b="1" dirty="0">
                <a:solidFill>
                  <a:srgbClr val="002060"/>
                </a:solidFill>
              </a:rPr>
              <a:t> de MVE en 8 </a:t>
            </a:r>
            <a:r>
              <a:rPr lang="es-ES" sz="3600" b="1" dirty="0" err="1">
                <a:solidFill>
                  <a:srgbClr val="002060"/>
                </a:solidFill>
              </a:rPr>
              <a:t>étapes</a:t>
            </a:r>
            <a:endParaRPr lang="fr-FR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image3.jpeg" descr="D:\Desktop\Ambulance\IMG_1908.JPG"/>
          <p:cNvPicPr/>
          <p:nvPr/>
        </p:nvPicPr>
        <p:blipFill rotWithShape="1">
          <a:blip r:embed="rId2" cstate="print">
            <a:extLst/>
          </a:blip>
          <a:srcRect b="10709"/>
          <a:stretch/>
        </p:blipFill>
        <p:spPr>
          <a:xfrm>
            <a:off x="4803280" y="3480724"/>
            <a:ext cx="3810071" cy="2324540"/>
          </a:xfrm>
          <a:prstGeom prst="rect">
            <a:avLst/>
          </a:prstGeom>
          <a:ln w="19050">
            <a:solidFill>
              <a:srgbClr val="808080"/>
            </a:solidFill>
          </a:ln>
        </p:spPr>
      </p:pic>
      <p:pic>
        <p:nvPicPr>
          <p:cNvPr id="106" name="image2.jpeg" descr="D:\Desktop\Ambulance\IMG_1907 (4).JPG"/>
          <p:cNvPicPr/>
          <p:nvPr/>
        </p:nvPicPr>
        <p:blipFill>
          <a:blip r:embed="rId3" cstate="print">
            <a:extLst/>
          </a:blip>
          <a:srcRect l="20727" b="11365"/>
          <a:stretch>
            <a:fillRect/>
          </a:stretch>
        </p:blipFill>
        <p:spPr>
          <a:xfrm rot="10800000">
            <a:off x="5424762" y="1268760"/>
            <a:ext cx="3456472" cy="2521126"/>
          </a:xfrm>
          <a:prstGeom prst="rect">
            <a:avLst/>
          </a:prstGeom>
          <a:ln w="19050">
            <a:solidFill>
              <a:srgbClr val="808080"/>
            </a:solidFill>
          </a:ln>
        </p:spPr>
      </p:pic>
      <p:sp>
        <p:nvSpPr>
          <p:cNvPr id="108" name="Shape 108"/>
          <p:cNvSpPr/>
          <p:nvPr/>
        </p:nvSpPr>
        <p:spPr>
          <a:xfrm>
            <a:off x="307035" y="1557951"/>
            <a:ext cx="3581403" cy="424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fois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cas alerte MVE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détecté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l’information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est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transmise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au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Coordinateur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COUS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celui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-ci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Coordinateur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oordinateur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documentera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immédiatement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cas et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mobilisera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reste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les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ambulanciers</a:t>
            </a:r>
            <a:endParaRPr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EIR et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prépareront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diriger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dans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les plus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brefs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délais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vers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lieu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l’alerte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109" name="Shape 109"/>
          <p:cNvSpPr/>
          <p:nvPr/>
        </p:nvSpPr>
        <p:spPr>
          <a:xfrm>
            <a:off x="0" y="-27384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1.</a:t>
            </a:r>
            <a:r>
              <a:rPr lang="es-ES" sz="20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Mobilisation</a:t>
            </a:r>
            <a:r>
              <a:rPr lang="es-ES"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 err="1">
                <a:solidFill>
                  <a:srgbClr val="002060"/>
                </a:solidFill>
              </a:rPr>
              <a:t>l’EIR</a:t>
            </a:r>
            <a:r>
              <a:rPr lang="es-ES" sz="2800" b="1" dirty="0">
                <a:solidFill>
                  <a:srgbClr val="002060"/>
                </a:solidFill>
              </a:rPr>
              <a:t> et des AMBULANCIERS </a:t>
            </a:r>
            <a:r>
              <a:rPr sz="2800" b="1" dirty="0">
                <a:solidFill>
                  <a:srgbClr val="002060"/>
                </a:solidFill>
              </a:rPr>
              <a:t>pour </a:t>
            </a:r>
            <a:r>
              <a:rPr lang="es-ES" sz="2800" b="1" dirty="0">
                <a:solidFill>
                  <a:srgbClr val="002060"/>
                </a:solidFill>
              </a:rPr>
              <a:t>une alerte de</a:t>
            </a:r>
            <a:r>
              <a:rPr sz="2800" b="1" dirty="0">
                <a:solidFill>
                  <a:srgbClr val="002060"/>
                </a:solidFill>
              </a:rPr>
              <a:t> cas suspects de </a:t>
            </a:r>
            <a:r>
              <a:rPr lang="es-ES" sz="2800" b="1" dirty="0">
                <a:solidFill>
                  <a:srgbClr val="002060"/>
                </a:solidFill>
              </a:rPr>
              <a:t>MVE</a:t>
            </a:r>
            <a:endParaRPr sz="2800" b="1" dirty="0">
              <a:solidFill>
                <a:srgbClr val="002060"/>
              </a:solidFill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5699053" y="1450739"/>
            <a:ext cx="1371566" cy="1371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381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7772400" y="3023524"/>
            <a:ext cx="914401" cy="914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BBE0E3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2" name="Shape 112"/>
          <p:cNvSpPr/>
          <p:nvPr/>
        </p:nvSpPr>
        <p:spPr>
          <a:xfrm rot="10800000">
            <a:off x="3883889" y="1719976"/>
            <a:ext cx="1912246" cy="844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381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3" name="Shape 113"/>
          <p:cNvSpPr/>
          <p:nvPr/>
        </p:nvSpPr>
        <p:spPr>
          <a:xfrm rot="10800000">
            <a:off x="3883889" y="3327581"/>
            <a:ext cx="1477987" cy="1393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381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288191" y="2898393"/>
            <a:ext cx="2895600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/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0"/>
            <a:endParaRPr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118" name="Shape 118"/>
          <p:cNvSpPr/>
          <p:nvPr/>
        </p:nvSpPr>
        <p:spPr>
          <a:xfrm>
            <a:off x="5940152" y="1052736"/>
            <a:ext cx="3203847" cy="5078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Attention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prévoir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un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hygiéniste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l’équipement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désinfection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n’est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accompagnée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Prévoir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toujours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2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véhicules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 un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transport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un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transport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matériel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du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personnel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à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Selon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la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composition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de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l’équipe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EIR/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ambulance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:</a:t>
            </a:r>
          </a:p>
          <a:p>
            <a:pPr marL="285750" lvl="0" indent="-285750">
              <a:buFontTx/>
              <a:buChar char="-"/>
            </a:pP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Soit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1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veh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. EIR+1veh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équipe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ambulance</a:t>
            </a:r>
            <a:endParaRPr lang="es-ES" b="1" dirty="0">
              <a:solidFill>
                <a:schemeClr val="tx1"/>
              </a:solidFill>
              <a:latin typeface="Arial"/>
              <a:ea typeface="Arial"/>
              <a:cs typeface="Arial"/>
              <a:sym typeface="Wingdings" panose="05000000000000000000" pitchFamily="2" charset="2"/>
            </a:endParaRPr>
          </a:p>
          <a:p>
            <a:pPr marL="285750" lvl="0" indent="-285750">
              <a:buFontTx/>
              <a:buChar char="-"/>
            </a:pP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Soit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2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veh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.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pour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équipe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Wingdings" panose="05000000000000000000" pitchFamily="2" charset="2"/>
              </a:rPr>
              <a:t>ambulance</a:t>
            </a:r>
            <a:endParaRPr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107504" y="1070738"/>
            <a:ext cx="3111622" cy="5355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L'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équipe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ambulancière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vérifie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disponibilité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des </a:t>
            </a:r>
            <a:r>
              <a:rPr lang="it-IT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EPI</a:t>
            </a:r>
            <a:r>
              <a:rPr lang="it-IT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et des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autres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ressources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d'intervention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relative à la </a:t>
            </a:r>
            <a:r>
              <a:rPr lang="it-IT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MVE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avant</a:t>
            </a:r>
            <a:r>
              <a:rPr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départ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fr-FR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lang="fr-FR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/>
                <a:ea typeface="Arial"/>
                <a:cs typeface="Arial"/>
                <a:sym typeface="Arial"/>
              </a:rPr>
              <a:t>1 infirmier </a:t>
            </a:r>
            <a:r>
              <a:rPr lang="fr-FR" dirty="0">
                <a:latin typeface="Arial"/>
                <a:ea typeface="Arial"/>
                <a:cs typeface="Arial"/>
                <a:sym typeface="Arial"/>
              </a:rPr>
              <a:t>et </a:t>
            </a:r>
            <a:r>
              <a:rPr lang="fr-FR" b="1" dirty="0">
                <a:latin typeface="Arial"/>
                <a:ea typeface="Arial"/>
                <a:cs typeface="Arial"/>
                <a:sym typeface="Arial"/>
              </a:rPr>
              <a:t>2 brancardiers</a:t>
            </a:r>
            <a:r>
              <a:rPr lang="fr-FR" dirty="0">
                <a:latin typeface="Arial"/>
                <a:ea typeface="Arial"/>
                <a:cs typeface="Arial"/>
                <a:sym typeface="Arial"/>
              </a:rPr>
              <a:t> sont nécessaires pour accompagner le patient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dirty="0"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dirty="0"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lang="es-ES" dirty="0" err="1">
                <a:latin typeface="Arial"/>
                <a:ea typeface="Arial"/>
                <a:cs typeface="Arial"/>
                <a:sym typeface="Arial"/>
              </a:rPr>
              <a:t>seule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latin typeface="Arial"/>
                <a:ea typeface="Arial"/>
                <a:cs typeface="Arial"/>
                <a:sym typeface="Arial"/>
              </a:rPr>
              <a:t>responsabilité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lang="es-ES" b="1" dirty="0" err="1">
                <a:latin typeface="Arial"/>
                <a:ea typeface="Arial"/>
                <a:cs typeface="Arial"/>
                <a:sym typeface="Arial"/>
              </a:rPr>
              <a:t>chauffeur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latin typeface="Arial"/>
                <a:ea typeface="Arial"/>
                <a:cs typeface="Arial"/>
                <a:sym typeface="Arial"/>
              </a:rPr>
              <a:t>est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dirty="0" err="1">
                <a:latin typeface="Arial"/>
                <a:ea typeface="Arial"/>
                <a:cs typeface="Arial"/>
                <a:sym typeface="Arial"/>
              </a:rPr>
              <a:t>conduire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dirty="0" err="1">
                <a:latin typeface="Arial"/>
                <a:ea typeface="Arial"/>
                <a:cs typeface="Arial"/>
                <a:sym typeface="Arial"/>
              </a:rPr>
              <a:t>véhicule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!</a:t>
            </a:r>
            <a:endParaRPr lang="fr-FR" dirty="0">
              <a:latin typeface="Arial"/>
              <a:ea typeface="Arial"/>
              <a:cs typeface="Arial"/>
              <a:sym typeface="Arial"/>
            </a:endParaRPr>
          </a:p>
          <a:p>
            <a:pPr lvl="0"/>
            <a:endParaRPr lang="fr-FR" dirty="0">
              <a:latin typeface="Arial"/>
              <a:ea typeface="Arial"/>
              <a:cs typeface="Arial"/>
              <a:sym typeface="Arial"/>
            </a:endParaRPr>
          </a:p>
          <a:p>
            <a:pPr lvl="0"/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lvl="0"/>
            <a:r>
              <a:rPr dirty="0"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74002" y="1229589"/>
            <a:ext cx="2231506" cy="4640684"/>
            <a:chOff x="3574002" y="1229589"/>
            <a:chExt cx="2231506" cy="4640684"/>
          </a:xfrm>
        </p:grpSpPr>
        <p:pic>
          <p:nvPicPr>
            <p:cNvPr id="115" name="image4.jpeg" descr="D:\Desktop\Ambulance\IMG_1900.JPG"/>
            <p:cNvPicPr/>
            <p:nvPr/>
          </p:nvPicPr>
          <p:blipFill>
            <a:blip r:embed="rId3" cstate="print">
              <a:extLst/>
            </a:blip>
            <a:srcRect l="9161" b="10610"/>
            <a:stretch>
              <a:fillRect/>
            </a:stretch>
          </p:blipFill>
          <p:spPr>
            <a:xfrm>
              <a:off x="3577027" y="4516427"/>
              <a:ext cx="2228481" cy="1353846"/>
            </a:xfrm>
            <a:prstGeom prst="rect">
              <a:avLst/>
            </a:prstGeom>
            <a:ln w="19050">
              <a:solidFill>
                <a:srgbClr val="808080"/>
              </a:solidFill>
            </a:ln>
          </p:spPr>
        </p:pic>
        <p:pic>
          <p:nvPicPr>
            <p:cNvPr id="116" name="image5.jpeg" descr="D:\Desktop\Ambulance\IMG_1899.JPG"/>
            <p:cNvPicPr/>
            <p:nvPr/>
          </p:nvPicPr>
          <p:blipFill>
            <a:blip r:embed="rId4" cstate="print">
              <a:extLst/>
            </a:blip>
            <a:srcRect r="9857" b="10611"/>
            <a:stretch>
              <a:fillRect/>
            </a:stretch>
          </p:blipFill>
          <p:spPr>
            <a:xfrm>
              <a:off x="3574002" y="1229589"/>
              <a:ext cx="2231506" cy="1444216"/>
            </a:xfrm>
            <a:prstGeom prst="rect">
              <a:avLst/>
            </a:prstGeom>
            <a:ln w="19050">
              <a:solidFill>
                <a:srgbClr val="808080"/>
              </a:solidFill>
            </a:ln>
          </p:spPr>
        </p:pic>
        <p:pic>
          <p:nvPicPr>
            <p:cNvPr id="119" name="image6.jpeg" descr="D:\Desktop\Ambulance\IMG_1834.JPG"/>
            <p:cNvPicPr/>
            <p:nvPr/>
          </p:nvPicPr>
          <p:blipFill>
            <a:blip r:embed="rId5" cstate="print">
              <a:extLst/>
            </a:blip>
            <a:srcRect b="9099"/>
            <a:stretch>
              <a:fillRect/>
            </a:stretch>
          </p:blipFill>
          <p:spPr>
            <a:xfrm>
              <a:off x="3574002" y="2863202"/>
              <a:ext cx="2231506" cy="1463828"/>
            </a:xfrm>
            <a:prstGeom prst="rect">
              <a:avLst/>
            </a:prstGeom>
            <a:ln w="19050">
              <a:solidFill>
                <a:srgbClr val="808080"/>
              </a:solidFill>
            </a:ln>
          </p:spPr>
        </p:pic>
        <p:sp>
          <p:nvSpPr>
            <p:cNvPr id="121" name="Shape 121"/>
            <p:cNvSpPr/>
            <p:nvPr/>
          </p:nvSpPr>
          <p:spPr>
            <a:xfrm>
              <a:off x="3842829" y="2930294"/>
              <a:ext cx="1371566" cy="1371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rgbClr val="FF0000"/>
              </a:solidFill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tIns="0" rIns="0" bIns="0" anchor="ctr"/>
            <a:lstStyle/>
            <a:p>
              <a:pPr lvl="0"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23" name="Shape 123"/>
          <p:cNvSpPr/>
          <p:nvPr/>
        </p:nvSpPr>
        <p:spPr>
          <a:xfrm>
            <a:off x="0" y="-18256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2. </a:t>
            </a:r>
            <a:r>
              <a:rPr lang="es-ES" sz="2800" b="1" dirty="0" err="1">
                <a:solidFill>
                  <a:srgbClr val="002060"/>
                </a:solidFill>
              </a:rPr>
              <a:t>Préparation</a:t>
            </a:r>
            <a:r>
              <a:rPr lang="es-ES" sz="2800" b="1" dirty="0">
                <a:solidFill>
                  <a:srgbClr val="002060"/>
                </a:solidFill>
              </a:rPr>
              <a:t> des </a:t>
            </a:r>
            <a:r>
              <a:rPr lang="es-ES" sz="2800" b="1" dirty="0" err="1">
                <a:solidFill>
                  <a:srgbClr val="002060"/>
                </a:solidFill>
              </a:rPr>
              <a:t>véhicules</a:t>
            </a:r>
            <a:r>
              <a:rPr lang="es-ES" sz="2800" b="1" dirty="0">
                <a:solidFill>
                  <a:srgbClr val="002060"/>
                </a:solidFill>
              </a:rPr>
              <a:t> et de </a:t>
            </a:r>
            <a:r>
              <a:rPr lang="es-ES" sz="2800" b="1" dirty="0" err="1">
                <a:solidFill>
                  <a:srgbClr val="002060"/>
                </a:solidFill>
              </a:rPr>
              <a:t>l’équipement</a:t>
            </a:r>
            <a:r>
              <a:rPr lang="es-ES" sz="2800" b="1" dirty="0">
                <a:solidFill>
                  <a:srgbClr val="002060"/>
                </a:solidFill>
              </a:rPr>
              <a:t>  </a:t>
            </a:r>
            <a:r>
              <a:rPr lang="es-ES" sz="2800" b="1" dirty="0" err="1">
                <a:solidFill>
                  <a:srgbClr val="002060"/>
                </a:solidFill>
              </a:rPr>
              <a:t>avant</a:t>
            </a:r>
            <a:r>
              <a:rPr lang="es-ES" sz="2800" b="1" dirty="0">
                <a:solidFill>
                  <a:srgbClr val="002060"/>
                </a:solidFill>
              </a:rPr>
              <a:t>  le </a:t>
            </a:r>
            <a:r>
              <a:rPr lang="es-ES" sz="2800" b="1" dirty="0" err="1">
                <a:solidFill>
                  <a:srgbClr val="002060"/>
                </a:solidFill>
              </a:rPr>
              <a:t>départ</a:t>
            </a:r>
            <a:r>
              <a:rPr lang="es-ES" sz="2800" b="1" dirty="0">
                <a:solidFill>
                  <a:srgbClr val="002060"/>
                </a:solidFill>
              </a:rPr>
              <a:t>.</a:t>
            </a:r>
            <a:endParaRPr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4427984" y="1160201"/>
            <a:ext cx="4536504" cy="4801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 </a:t>
            </a:r>
            <a:r>
              <a:rPr lang="es-ES" b="1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Coordinateur</a:t>
            </a:r>
            <a:r>
              <a:rPr lang="es-ES" b="1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s-ES" b="1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l’EIR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donne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informations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relatives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au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la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démarche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précautions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à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suivre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confirme le </a:t>
            </a:r>
            <a:r>
              <a:rPr lang="es-ES" b="1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consentement</a:t>
            </a:r>
            <a:r>
              <a:rPr lang="es-ES" b="1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du </a:t>
            </a:r>
            <a:r>
              <a:rPr lang="es-ES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/>
            <a:endParaRPr lang="es-ES" spc="-1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1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nfiler</a:t>
            </a:r>
            <a:r>
              <a:rPr b="1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lang="it-IT" b="1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EPI</a:t>
            </a:r>
            <a:r>
              <a:rPr b="1" spc="-1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spc="-1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complets</a:t>
            </a:r>
            <a:r>
              <a:rPr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S’inspectionner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attentivement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les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autres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assurer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que les EPI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sont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correctement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portés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en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toute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sécurité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/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Evaluer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trajet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que 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devra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emprunter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dégager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tout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obstacle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/>
            <a:endParaRPr lang="es-E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Positionner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l’ambulance</a:t>
            </a:r>
            <a:r>
              <a:rPr lang="es-ES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manière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optimale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faciliter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l’accès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du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patient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et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pouvoir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quitter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les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lieux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sans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contrainte</a:t>
            </a:r>
            <a:r>
              <a:rPr lang="es-E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29" name="Shape 129"/>
          <p:cNvSpPr/>
          <p:nvPr/>
        </p:nvSpPr>
        <p:spPr>
          <a:xfrm>
            <a:off x="0" y="-27384"/>
            <a:ext cx="9144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s-ES" sz="2800" b="1" dirty="0">
                <a:solidFill>
                  <a:srgbClr val="002060"/>
                </a:solidFill>
              </a:rPr>
              <a:t>3. </a:t>
            </a:r>
            <a:r>
              <a:rPr lang="es-ES" sz="2800" b="1" dirty="0" err="1">
                <a:solidFill>
                  <a:srgbClr val="002060"/>
                </a:solidFill>
              </a:rPr>
              <a:t>Arrivée</a:t>
            </a:r>
            <a:r>
              <a:rPr lang="es-ES" sz="2800" b="1" dirty="0">
                <a:solidFill>
                  <a:srgbClr val="002060"/>
                </a:solidFill>
              </a:rPr>
              <a:t> sur les </a:t>
            </a:r>
            <a:r>
              <a:rPr lang="es-ES" sz="2800" b="1" dirty="0" err="1">
                <a:solidFill>
                  <a:srgbClr val="002060"/>
                </a:solidFill>
              </a:rPr>
              <a:t>lieux</a:t>
            </a:r>
            <a:r>
              <a:rPr lang="es-ES" sz="2800" b="1" dirty="0">
                <a:solidFill>
                  <a:srgbClr val="002060"/>
                </a:solidFill>
              </a:rPr>
              <a:t> </a:t>
            </a:r>
            <a:r>
              <a:rPr lang="es-ES" sz="2800" b="1" dirty="0" err="1">
                <a:solidFill>
                  <a:srgbClr val="002060"/>
                </a:solidFill>
              </a:rPr>
              <a:t>où</a:t>
            </a:r>
            <a:r>
              <a:rPr lang="es-ES" sz="2800" b="1" dirty="0">
                <a:solidFill>
                  <a:srgbClr val="002060"/>
                </a:solidFill>
              </a:rPr>
              <a:t> se </a:t>
            </a:r>
            <a:r>
              <a:rPr lang="es-ES" sz="2800" b="1" dirty="0" err="1">
                <a:solidFill>
                  <a:srgbClr val="002060"/>
                </a:solidFill>
              </a:rPr>
              <a:t>trouve</a:t>
            </a:r>
            <a:r>
              <a:rPr lang="es-ES" sz="2800" b="1" dirty="0">
                <a:solidFill>
                  <a:srgbClr val="002060"/>
                </a:solidFill>
              </a:rPr>
              <a:t> le c</a:t>
            </a:r>
            <a:r>
              <a:rPr sz="2800" b="1" dirty="0">
                <a:solidFill>
                  <a:srgbClr val="002060"/>
                </a:solidFill>
              </a:rPr>
              <a:t>as suspect</a:t>
            </a:r>
            <a:r>
              <a:rPr lang="fr-FR" sz="2800" b="1" dirty="0">
                <a:solidFill>
                  <a:srgbClr val="002060"/>
                </a:solidFill>
              </a:rPr>
              <a:t>  </a:t>
            </a:r>
            <a:r>
              <a:rPr sz="2800" b="1" dirty="0">
                <a:solidFill>
                  <a:srgbClr val="002060"/>
                </a:solidFill>
              </a:rPr>
              <a:t> de </a:t>
            </a:r>
            <a:r>
              <a:rPr lang="es-ES" sz="2800" b="1" dirty="0">
                <a:solidFill>
                  <a:srgbClr val="002060"/>
                </a:solidFill>
              </a:rPr>
              <a:t>MVE</a:t>
            </a:r>
            <a:endParaRPr sz="2800" b="1" dirty="0">
              <a:solidFill>
                <a:srgbClr val="00206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56606" y="1400949"/>
            <a:ext cx="3759628" cy="4656618"/>
            <a:chOff x="556606" y="1400949"/>
            <a:chExt cx="3759628" cy="4656618"/>
          </a:xfrm>
        </p:grpSpPr>
        <p:pic>
          <p:nvPicPr>
            <p:cNvPr id="125" name="image7.jpeg" descr="D:\Desktop\Ambulance\IMG_1837.JPG"/>
            <p:cNvPicPr/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 rot="5400000">
              <a:off x="530812" y="1426743"/>
              <a:ext cx="2232248" cy="2180660"/>
            </a:xfrm>
            <a:prstGeom prst="rect">
              <a:avLst/>
            </a:prstGeom>
            <a:ln w="19050">
              <a:solidFill>
                <a:srgbClr val="808080"/>
              </a:solidFill>
            </a:ln>
          </p:spPr>
        </p:pic>
        <p:pic>
          <p:nvPicPr>
            <p:cNvPr id="126" name="image8.jpeg" descr="D:\Desktop\Ambulance\IMG_1841 (1).JPG"/>
            <p:cNvPicPr/>
            <p:nvPr/>
          </p:nvPicPr>
          <p:blipFill>
            <a:blip r:embed="rId3" cstate="print">
              <a:extLst/>
            </a:blip>
            <a:srcRect r="11774"/>
            <a:stretch>
              <a:fillRect/>
            </a:stretch>
          </p:blipFill>
          <p:spPr>
            <a:xfrm>
              <a:off x="1835696" y="2492458"/>
              <a:ext cx="2480538" cy="2232248"/>
            </a:xfrm>
            <a:prstGeom prst="rect">
              <a:avLst/>
            </a:prstGeom>
            <a:ln w="19050">
              <a:solidFill>
                <a:srgbClr val="808080"/>
              </a:solidFill>
            </a:ln>
          </p:spPr>
        </p:pic>
        <p:pic>
          <p:nvPicPr>
            <p:cNvPr id="7" name="image11.jpeg" descr="D:\Desktop\Ambulance\IMG_1847.JPG"/>
            <p:cNvPicPr/>
            <p:nvPr/>
          </p:nvPicPr>
          <p:blipFill>
            <a:blip r:embed="rId4" cstate="print">
              <a:extLst/>
            </a:blip>
            <a:srcRect l="8161" t="18" r="5643"/>
            <a:stretch>
              <a:fillRect/>
            </a:stretch>
          </p:blipFill>
          <p:spPr>
            <a:xfrm rot="5400000">
              <a:off x="530812" y="3851113"/>
              <a:ext cx="2232248" cy="2180660"/>
            </a:xfrm>
            <a:prstGeom prst="rect">
              <a:avLst/>
            </a:prstGeom>
            <a:ln w="19050">
              <a:solidFill>
                <a:srgbClr val="808080"/>
              </a:solidFill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4236</TotalTime>
  <Words>1360</Words>
  <Application>Microsoft Office PowerPoint</Application>
  <PresentationFormat>On-screen Show (4:3)</PresentationFormat>
  <Paragraphs>169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Helvetica Neue</vt:lpstr>
      <vt:lpstr>Wingdings</vt:lpstr>
      <vt:lpstr>RC 59 Template EN</vt:lpstr>
      <vt:lpstr>Custom Design</vt:lpstr>
      <vt:lpstr>PowerPoint Presentation</vt:lpstr>
      <vt:lpstr>Objectifs d'apprentissage</vt:lpstr>
      <vt:lpstr>Considérations préalables </vt:lpstr>
      <vt:lpstr>Caractéristiques requises d’une ambulance pour transporter un cas suspect MVE</vt:lpstr>
      <vt:lpstr>L’équipe ambulancière standard</vt:lpstr>
      <vt:lpstr>Le transport en ambulance d’un cas suspect de MVE en 8 étapes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Messages importants (1)</vt:lpstr>
      <vt:lpstr>Messages importants (2)</vt:lpstr>
      <vt:lpstr>Clause de non-responsabilité</vt:lpstr>
      <vt:lpstr>Merci 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Hopman, Joost</dc:creator>
  <cp:lastModifiedBy>GOMEZ, Paula</cp:lastModifiedBy>
  <cp:revision>102</cp:revision>
  <dcterms:modified xsi:type="dcterms:W3CDTF">2018-06-13T14:13:32Z</dcterms:modified>
</cp:coreProperties>
</file>